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24" r:id="rId3"/>
    <p:sldId id="258" r:id="rId4"/>
    <p:sldId id="257" r:id="rId5"/>
    <p:sldId id="259" r:id="rId6"/>
    <p:sldId id="260" r:id="rId7"/>
    <p:sldId id="261" r:id="rId8"/>
    <p:sldId id="262" r:id="rId9"/>
    <p:sldId id="333" r:id="rId10"/>
    <p:sldId id="334" r:id="rId11"/>
    <p:sldId id="268" r:id="rId12"/>
    <p:sldId id="300" r:id="rId13"/>
    <p:sldId id="271" r:id="rId14"/>
    <p:sldId id="272" r:id="rId15"/>
    <p:sldId id="305" r:id="rId16"/>
    <p:sldId id="276" r:id="rId17"/>
    <p:sldId id="277" r:id="rId18"/>
    <p:sldId id="306" r:id="rId19"/>
    <p:sldId id="307" r:id="rId20"/>
    <p:sldId id="308" r:id="rId21"/>
    <p:sldId id="332" r:id="rId22"/>
    <p:sldId id="337" r:id="rId23"/>
    <p:sldId id="335" r:id="rId24"/>
    <p:sldId id="310" r:id="rId25"/>
    <p:sldId id="297" r:id="rId26"/>
    <p:sldId id="338" r:id="rId27"/>
    <p:sldId id="339" r:id="rId28"/>
    <p:sldId id="273" r:id="rId29"/>
    <p:sldId id="274" r:id="rId30"/>
    <p:sldId id="275" r:id="rId31"/>
    <p:sldId id="318" r:id="rId32"/>
    <p:sldId id="319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Milcent" initials="IM" lastIdx="3" clrIdx="0">
    <p:extLst>
      <p:ext uri="{19B8F6BF-5375-455C-9EA6-DF929625EA0E}">
        <p15:presenceInfo xmlns:p15="http://schemas.microsoft.com/office/powerpoint/2012/main" userId="S-1-5-21-32868044-1895795265-1144354398-1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692"/>
    <a:srgbClr val="FAC2DD"/>
    <a:srgbClr val="E2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94"/>
  </p:normalViewPr>
  <p:slideViewPr>
    <p:cSldViewPr snapToGrid="0" showGuides="1">
      <p:cViewPr varScale="1">
        <p:scale>
          <a:sx n="84" d="100"/>
          <a:sy n="84" d="100"/>
        </p:scale>
        <p:origin x="357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depuis 11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Année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769</c:v>
                </c:pt>
                <c:pt idx="1">
                  <c:v>666</c:v>
                </c:pt>
                <c:pt idx="2">
                  <c:v>753</c:v>
                </c:pt>
                <c:pt idx="3">
                  <c:v>1069</c:v>
                </c:pt>
                <c:pt idx="4">
                  <c:v>1485</c:v>
                </c:pt>
                <c:pt idx="5">
                  <c:v>1562</c:v>
                </c:pt>
                <c:pt idx="6">
                  <c:v>1549</c:v>
                </c:pt>
                <c:pt idx="7">
                  <c:v>680</c:v>
                </c:pt>
                <c:pt idx="8">
                  <c:v>972</c:v>
                </c:pt>
                <c:pt idx="9">
                  <c:v>1660</c:v>
                </c:pt>
                <c:pt idx="10">
                  <c:v>1959</c:v>
                </c:pt>
                <c:pt idx="11">
                  <c:v>1673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C-4EE5-8638-405B36811DE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Feuil1!$C$2:$C$13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7C-4EE5-8638-405B36811DE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Feuil1!$D$2:$D$13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7C-4EE5-8638-405B36811D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952559"/>
        <c:axId val="632950063"/>
      </c:lineChart>
      <c:catAx>
        <c:axId val="63295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950063"/>
        <c:crosses val="autoZero"/>
        <c:auto val="1"/>
        <c:lblAlgn val="ctr"/>
        <c:lblOffset val="100"/>
        <c:noMultiLvlLbl val="0"/>
      </c:catAx>
      <c:valAx>
        <c:axId val="63295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95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02T20:15:36.496" idx="2">
    <p:pos x="10" y="10"/>
    <p:text>Indiquer la date de fin de l'accueil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0522-EA3F-4603-8432-A31465227E1A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5751-DCC3-45B7-98E3-F429B1C77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1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A5751-DCC3-45B7-98E3-F429B1C7744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72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A5751-DCC3-45B7-98E3-F429B1C7744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7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A5751-DCC3-45B7-98E3-F429B1C7744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03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A5751-DCC3-45B7-98E3-F429B1C7744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D3CCB-B368-3527-34BD-962579A17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0456B2-EF5A-34E4-DA6D-82E881AC0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129E4-BA92-E189-2F83-C153191A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918EF-5EAF-D07E-5ADD-A2262238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3E7727-0444-1C46-926F-D97DDDEC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2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3174D-670A-F02E-9B9F-66B88EB4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3C0B6A-0EE7-08C0-7267-31119EE31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55FB9-641C-5D22-B5CD-1F3AE51C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8A56A-FAA2-B257-16AE-0C442B45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9CA52-5280-5B9D-F132-C1321FED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15DA53-E616-DC89-D5DF-51BC367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16934-86F4-0988-E88E-8A9432CE6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3BBA49-3BEA-4C7B-C93B-1FE9CA54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81FB5-2AB5-DE3F-D0D4-575908AB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4611B3-BCE5-2B6C-C750-4923C7C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C38CC-685B-FEE3-8D0B-F0217815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A27F8-45E2-88D3-F9B2-A4EBC84A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30077-AAF3-E571-A766-0B5E77CD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9D3D4-1BA0-7CCF-D2A1-C2DD0F2D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1E9FC-31D5-96D4-58B9-EA1E7C43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6BA60-F8AD-C764-187B-706732E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83E907-868A-75B3-73A2-74CE2B438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4BA4B-45E6-6F16-6D7E-E3B92451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613AE-794D-40FB-73F9-748422CA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8BDCA-D4FF-43C6-1EDB-7432CF76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00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F2219-76D5-82EB-68DF-B7C998C2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C2C42-576F-FEE2-BC5D-A599CA7B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96629C-0A46-C108-07EF-FF1AC5453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7FD80C-5608-60E6-F07F-C307794F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5B534F-6C3C-FC31-86EE-7BDACFB1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337BE5-99DB-7F11-67FF-B41BDB9F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3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4E695-45BE-C258-3376-E12309AB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AE2E3E-8810-2684-D13F-AAA7F018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C465E3-D3B1-B480-08C3-A0F802489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3B5640-9431-0D4A-C6DF-DA4672382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979590-550C-D214-A5EF-3BFBBDB77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29F21F-6F2C-3AB8-2F4D-E41F9B6E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D4955E-9F2E-26A5-077F-0C5CB10F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B360BA-88F3-6DCC-927D-4F5D9522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2CC96-7622-9097-DD25-3B3F6A67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04648E-0ABD-3D1B-2A06-D3BE58A3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DADAA3-7207-723B-F962-B584CC35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3C03C4-E192-5B05-408E-F5748513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BAB3C5-E9F7-DA8F-9F0E-20C73941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B6BABA-E1C5-3D2D-BCEF-3EE6BEC6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943142-C087-0289-927C-22FDA103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36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8241B-7227-009D-3D3A-15EF27EB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739E0-1E37-7168-77FE-4CF43885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17D9E0-90DE-B494-034B-E7CC90CA6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FA92C1-C797-8657-A540-BBDDDAF9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60FF0-3C8A-901A-8E99-C91EA2C1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5904F0-11CE-BEDF-E12B-C8E1A921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D725B-EBBF-37E4-5B0F-B9854B25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01E140-B3B0-F1B0-BB14-5C35B9D83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27E59-67E7-FD0E-03AC-B46C0B5B2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6C194-C67B-D411-28C6-85919B2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912DE3-1444-3978-973B-3CA0139E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0EA6B-F9AD-670F-2E60-42755A7A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0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C04D8E-A03C-B171-3A86-1B16D512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C7D201-6016-A43F-C633-29541B90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4F42E-176C-35B6-EE81-5BEC7B251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9027-6237-624E-8ED4-675F7FA2FF9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6CDEB-7CEC-96B2-4EEA-B77D0DC7C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BB4BC-A3DD-B800-54B9-F55B2BC2C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C5EC-AF41-C943-A949-A0FA082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501662"/>
            <a:ext cx="4171836" cy="15007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F0D207-7A27-B999-8D7C-7E18DB9BC044}"/>
              </a:ext>
            </a:extLst>
          </p:cNvPr>
          <p:cNvSpPr txBox="1"/>
          <p:nvPr/>
        </p:nvSpPr>
        <p:spPr>
          <a:xfrm>
            <a:off x="1828800" y="2250014"/>
            <a:ext cx="1036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cap="small" dirty="0">
                <a:solidFill>
                  <a:srgbClr val="CE4692"/>
                </a:solidFill>
                <a:uFill>
                  <a:solidFill>
                    <a:srgbClr val="FD99E3"/>
                  </a:solidFill>
                </a:uFill>
                <a:latin typeface="Avenir Book" panose="02000503020000020003" pitchFamily="2" charset="0"/>
                <a:cs typeface="Arial" pitchFamily="34" charset="0"/>
              </a:rPr>
              <a:t>Bienvenue à </a:t>
            </a:r>
          </a:p>
          <a:p>
            <a:pPr algn="ctr"/>
            <a:r>
              <a:rPr lang="fr-FR" sz="5400" b="1" cap="small" dirty="0">
                <a:solidFill>
                  <a:srgbClr val="CE4692"/>
                </a:solidFill>
                <a:uFill>
                  <a:solidFill>
                    <a:srgbClr val="FD99E3"/>
                  </a:solidFill>
                </a:uFill>
                <a:latin typeface="Avenir Book" panose="02000503020000020003" pitchFamily="2" charset="0"/>
                <a:cs typeface="Arial" pitchFamily="34" charset="0"/>
              </a:rPr>
              <a:t>Notre Assemblée Générale</a:t>
            </a:r>
          </a:p>
          <a:p>
            <a:pPr algn="ctr"/>
            <a:endParaRPr lang="fr-FR" sz="5400" b="1" cap="small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D99E3"/>
                </a:solidFill>
              </a:uFill>
              <a:latin typeface="Avenir Book" panose="02000503020000020003" pitchFamily="2" charset="0"/>
              <a:cs typeface="Arial" pitchFamily="34" charset="0"/>
            </a:endParaRPr>
          </a:p>
          <a:p>
            <a:pPr algn="ctr"/>
            <a:r>
              <a:rPr lang="fr-FR" sz="2400" b="1" cap="small" dirty="0">
                <a:uFill>
                  <a:solidFill>
                    <a:srgbClr val="FD99E3"/>
                  </a:solidFill>
                </a:uFill>
                <a:latin typeface="Avenir Book" panose="02000503020000020003" pitchFamily="2" charset="0"/>
                <a:cs typeface="Arial" pitchFamily="34" charset="0"/>
              </a:rPr>
              <a:t>Saint-Martin d’Uriage</a:t>
            </a:r>
          </a:p>
          <a:p>
            <a:pPr algn="ctr"/>
            <a:r>
              <a:rPr lang="fr-FR" sz="2400" b="1" cap="small" dirty="0">
                <a:uFill>
                  <a:solidFill>
                    <a:srgbClr val="FD99E3"/>
                  </a:solidFill>
                </a:uFill>
                <a:latin typeface="Avenir Book" panose="02000503020000020003" pitchFamily="2" charset="0"/>
                <a:cs typeface="Arial" pitchFamily="34" charset="0"/>
              </a:rPr>
              <a:t>9 Avril 2025</a:t>
            </a:r>
          </a:p>
        </p:txBody>
      </p:sp>
    </p:spTree>
    <p:extLst>
      <p:ext uri="{BB962C8B-B14F-4D97-AF65-F5344CB8AC3E}">
        <p14:creationId xmlns:p14="http://schemas.microsoft.com/office/powerpoint/2010/main" val="311465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flipH="1">
            <a:off x="-1" y="821634"/>
            <a:ext cx="12192000" cy="6036365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vv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4DBF38-56AE-58BF-DBB9-F4242009C2CE}"/>
              </a:ext>
            </a:extLst>
          </p:cNvPr>
          <p:cNvSpPr txBox="1">
            <a:spLocks/>
          </p:cNvSpPr>
          <p:nvPr/>
        </p:nvSpPr>
        <p:spPr>
          <a:xfrm>
            <a:off x="6041160" y="1174416"/>
            <a:ext cx="5022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E47B3E-1B96-8A62-3065-98B4B04499C0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LASSANA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940FA-B980-4252-686C-A3F2084655FD}"/>
              </a:ext>
            </a:extLst>
          </p:cNvPr>
          <p:cNvSpPr/>
          <p:nvPr/>
        </p:nvSpPr>
        <p:spPr>
          <a:xfrm>
            <a:off x="0" y="0"/>
            <a:ext cx="4837043" cy="2461591"/>
          </a:xfrm>
          <a:prstGeom prst="rect">
            <a:avLst/>
          </a:prstGeom>
          <a:solidFill>
            <a:srgbClr val="CE4692"/>
          </a:solidFill>
          <a:ln>
            <a:solidFill>
              <a:srgbClr val="CE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Coordination : Laure et Philippe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Originaire du Mali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Depuis janvier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0B970A-7909-A9F3-26A9-D54400ABFB65}"/>
              </a:ext>
            </a:extLst>
          </p:cNvPr>
          <p:cNvSpPr txBox="1"/>
          <p:nvPr/>
        </p:nvSpPr>
        <p:spPr>
          <a:xfrm>
            <a:off x="6608484" y="2499979"/>
            <a:ext cx="5583516" cy="3356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Jeune de 19 ans accueilli dans 5 familles de Saint Martin d’Uriage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CAP Agent de Propreté obtenu en Juin 2024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Recherche de travail en cours ainsi que reprise d’études en CAP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63E0BC-5F2F-075E-2EB5-1EE8097B1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6" y="2718937"/>
            <a:ext cx="2568349" cy="3438616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C3BBA4-6703-210D-8BE3-E282D0F8F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820" y="3042701"/>
            <a:ext cx="3588400" cy="26306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DFEAF64-92AB-3631-B836-89FC0055B686}"/>
              </a:ext>
            </a:extLst>
          </p:cNvPr>
          <p:cNvSpPr txBox="1"/>
          <p:nvPr/>
        </p:nvSpPr>
        <p:spPr>
          <a:xfrm>
            <a:off x="7468547" y="6157553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Virer photo G </a:t>
            </a:r>
          </a:p>
        </p:txBody>
      </p:sp>
    </p:spTree>
    <p:extLst>
      <p:ext uri="{BB962C8B-B14F-4D97-AF65-F5344CB8AC3E}">
        <p14:creationId xmlns:p14="http://schemas.microsoft.com/office/powerpoint/2010/main" val="236188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4890053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48" y="2650785"/>
            <a:ext cx="4326753" cy="155642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FC393F0-80E2-64BF-AE41-34B11B4A0F04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LES HÉBERGEMENTS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B345BC-E526-9263-6842-2BDBB36BCE86}"/>
              </a:ext>
            </a:extLst>
          </p:cNvPr>
          <p:cNvSpPr txBox="1"/>
          <p:nvPr/>
        </p:nvSpPr>
        <p:spPr>
          <a:xfrm>
            <a:off x="6239911" y="2123808"/>
            <a:ext cx="5670441" cy="19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Avenir Book" panose="02000503020000020003" pitchFamily="2" charset="0"/>
              </a:rPr>
              <a:t>Logement Aubertin (mis à disposition par la Mairie)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>
                <a:latin typeface="Avenir Book" panose="02000503020000020003" pitchFamily="2" charset="0"/>
              </a:rPr>
              <a:t>Logement SMH</a:t>
            </a:r>
          </a:p>
        </p:txBody>
      </p:sp>
    </p:spTree>
    <p:extLst>
      <p:ext uri="{BB962C8B-B14F-4D97-AF65-F5344CB8AC3E}">
        <p14:creationId xmlns:p14="http://schemas.microsoft.com/office/powerpoint/2010/main" val="403666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4890053" cy="6858000"/>
          </a:xfrm>
          <a:prstGeom prst="rect">
            <a:avLst/>
          </a:prstGeom>
          <a:solidFill>
            <a:srgbClr val="CE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FC393F0-80E2-64BF-AE41-34B11B4A0F04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LES HÉBERGEMENTS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9849F-3418-68A1-C889-9F28F5B1BB55}"/>
              </a:ext>
            </a:extLst>
          </p:cNvPr>
          <p:cNvSpPr txBox="1"/>
          <p:nvPr/>
        </p:nvSpPr>
        <p:spPr>
          <a:xfrm>
            <a:off x="5368063" y="922605"/>
            <a:ext cx="6616253" cy="4408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200" dirty="0">
                <a:latin typeface="Avenir Book" panose="02000503020000020003" pitchFamily="2" charset="0"/>
                <a:ea typeface="Calibri" panose="020F0502020204030204" pitchFamily="34" charset="0"/>
              </a:rPr>
              <a:t>En o</a:t>
            </a:r>
            <a:r>
              <a:rPr lang="fr-FR" sz="22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ctobre 2022 : création d’un nouveau collectif pour soutien à la famille KEITA constitué de Belledonne Solidaire et de proches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FR" sz="22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Financement d’un appartement HLM de type T4 à Saint Martin d’Hères</a:t>
            </a:r>
            <a:endParaRPr lang="fr-FR" sz="2200" i="1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2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Bailleur : SDH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2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Locataire en titre : TERRITOIRES</a:t>
            </a:r>
            <a:r>
              <a:rPr lang="fr-FR" sz="2200" dirty="0">
                <a:latin typeface="Avenir Book" panose="02000503020000020003" pitchFamily="2" charset="0"/>
                <a:ea typeface="Calibri" panose="020F0502020204030204" pitchFamily="34" charset="0"/>
              </a:rPr>
              <a:t> (</a:t>
            </a:r>
            <a:r>
              <a:rPr lang="fr-FR" sz="22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Agence immobilière à vocation sociale) 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1DBBB4-ED57-E55F-028D-9A7CABDF62B6}"/>
              </a:ext>
            </a:extLst>
          </p:cNvPr>
          <p:cNvSpPr txBox="1"/>
          <p:nvPr/>
        </p:nvSpPr>
        <p:spPr>
          <a:xfrm>
            <a:off x="207684" y="2078862"/>
            <a:ext cx="4496837" cy="224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Un point sur le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Collectif de soutien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à la famille KEITA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2F7DBA-E504-D8BB-05D1-926010CC1597}"/>
              </a:ext>
            </a:extLst>
          </p:cNvPr>
          <p:cNvSpPr txBox="1">
            <a:spLocks/>
          </p:cNvSpPr>
          <p:nvPr/>
        </p:nvSpPr>
        <p:spPr>
          <a:xfrm>
            <a:off x="6872198" y="96693"/>
            <a:ext cx="5112117" cy="573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ÉVÉNEMENTS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234A48-F8AF-617F-065C-891FEB883285}"/>
              </a:ext>
            </a:extLst>
          </p:cNvPr>
          <p:cNvSpPr txBox="1"/>
          <p:nvPr/>
        </p:nvSpPr>
        <p:spPr>
          <a:xfrm>
            <a:off x="2090239" y="670181"/>
            <a:ext cx="9379491" cy="2802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Janvier 2024 : galette des Rois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Juin 2024: fête de départ de Morena et sa famille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Septembre 2024 : Forum des associations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Octobre 2024 : interventions de BS au Belvédère en lien avec une pièce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2400" dirty="0">
                <a:latin typeface="Avenir Book" panose="02000503020000020003" pitchFamily="2" charset="0"/>
              </a:rPr>
              <a:t>de théâtre sur la migration « Dans la Mer il y a des crocodiles »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8894B5-C356-C251-4CBE-B76235216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054" y="3575290"/>
            <a:ext cx="3113790" cy="3120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AD9653-455A-06A8-B7C3-ECC00F4BD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05429"/>
            <a:ext cx="4635500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rot="5400000">
            <a:off x="5237528" y="-96469"/>
            <a:ext cx="5973417" cy="7935523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133DE-F32C-EE10-FB43-A9FF7909864D}"/>
              </a:ext>
            </a:extLst>
          </p:cNvPr>
          <p:cNvSpPr txBox="1">
            <a:spLocks/>
          </p:cNvSpPr>
          <p:nvPr/>
        </p:nvSpPr>
        <p:spPr>
          <a:xfrm>
            <a:off x="5181600" y="2128630"/>
            <a:ext cx="6440039" cy="414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latin typeface="Avenir Book" panose="02000503020000020003" pitchFamily="2" charset="0"/>
              </a:rPr>
              <a:t>courrier aux adhérents: 15</a:t>
            </a:r>
            <a:r>
              <a:rPr lang="fr-FR" b="1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latin typeface="Avenir Book" panose="02000503020000020003" pitchFamily="2" charset="0"/>
              </a:rPr>
              <a:t>Facebook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latin typeface="Avenir Book" panose="02000503020000020003" pitchFamily="2" charset="0"/>
              </a:rPr>
              <a:t>site web </a:t>
            </a:r>
            <a:endParaRPr lang="fr-FR" dirty="0">
              <a:latin typeface="Avenir Book" panose="02000503020000020003" pitchFamily="2" charset="0"/>
            </a:endParaRPr>
          </a:p>
          <a:p>
            <a:pPr algn="l">
              <a:lnSpc>
                <a:spcPct val="150000"/>
              </a:lnSpc>
            </a:pPr>
            <a:endParaRPr lang="fr-FR" dirty="0">
              <a:latin typeface="Avenir Book" panose="02000503020000020003" pitchFamily="2" charset="0"/>
            </a:endParaRPr>
          </a:p>
          <a:p>
            <a:pPr marL="450000" lvl="1" algn="l">
              <a:lnSpc>
                <a:spcPct val="150000"/>
              </a:lnSpc>
              <a:buClr>
                <a:schemeClr val="tx1"/>
              </a:buClr>
            </a:pPr>
            <a:endParaRPr lang="fr-FR" sz="2400" dirty="0">
              <a:latin typeface="Avenir Book" panose="02000503020000020003" pitchFamily="2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3B443F1-75D2-E440-5698-A4217BF55593}"/>
              </a:ext>
            </a:extLst>
          </p:cNvPr>
          <p:cNvSpPr txBox="1">
            <a:spLocks/>
          </p:cNvSpPr>
          <p:nvPr/>
        </p:nvSpPr>
        <p:spPr>
          <a:xfrm>
            <a:off x="3326296" y="96693"/>
            <a:ext cx="8658020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COMMUNICATION</a:t>
            </a:r>
          </a:p>
        </p:txBody>
      </p:sp>
      <p:sp>
        <p:nvSpPr>
          <p:cNvPr id="7" name="AutoShape 2" descr="Images de Communication Interne – Téléchargement gratuit sur Freepik">
            <a:extLst>
              <a:ext uri="{FF2B5EF4-FFF2-40B4-BE49-F238E27FC236}">
                <a16:creationId xmlns:a16="http://schemas.microsoft.com/office/drawing/2014/main" id="{98F14E5B-4857-3A2D-F020-B256E0E6E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83A3D2-C29C-D148-AC46-44D84479C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52" y="1853814"/>
            <a:ext cx="3744611" cy="34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4890053" cy="6858000"/>
          </a:xfrm>
          <a:prstGeom prst="rect">
            <a:avLst/>
          </a:prstGeom>
          <a:solidFill>
            <a:srgbClr val="CE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9849F-3418-68A1-C889-9F28F5B1BB55}"/>
              </a:ext>
            </a:extLst>
          </p:cNvPr>
          <p:cNvSpPr txBox="1"/>
          <p:nvPr/>
        </p:nvSpPr>
        <p:spPr>
          <a:xfrm>
            <a:off x="5183378" y="0"/>
            <a:ext cx="6616253" cy="650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Monsieur le maire et son conseil municipal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Le CCAS, le service jeunesse et PIAJ, le personnel de la mairie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Le Département de l’Isère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L'AMAP de St Martin d’Uriage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La Cave de Régusse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La Boulangerie Gigogne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L’Association La Chaumière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La paroisse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Les personnes qui participent au covoiturage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Tous les bénévoles réguliers et ponctuels de Belledonne Solidaire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Le réseau d’associations en faveur des migrants en Isère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Les donateurs financiers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venir Book" panose="02000503020000020003" pitchFamily="2" charset="0"/>
              </a:rPr>
              <a:t>L’équipe pédagogique des Petites Maisons</a:t>
            </a:r>
          </a:p>
        </p:txBody>
      </p:sp>
      <p:pic>
        <p:nvPicPr>
          <p:cNvPr id="17410" name="Picture 2" descr="Kaz_Creations Text Merci, kaz_creations , text , merci - PNG gratuit -  PicMix">
            <a:extLst>
              <a:ext uri="{FF2B5EF4-FFF2-40B4-BE49-F238E27FC236}">
                <a16:creationId xmlns:a16="http://schemas.microsoft.com/office/drawing/2014/main" id="{0F752F0C-6C2E-8EF4-9E27-C37ABE38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75" y="2246155"/>
            <a:ext cx="3726900" cy="23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1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3896139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8" y="2821573"/>
            <a:ext cx="2667000" cy="959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976240-749E-7D4A-780C-A75A101E270D}"/>
              </a:ext>
            </a:extLst>
          </p:cNvPr>
          <p:cNvSpPr txBox="1"/>
          <p:nvPr/>
        </p:nvSpPr>
        <p:spPr>
          <a:xfrm>
            <a:off x="3896138" y="857075"/>
            <a:ext cx="829586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indent="-12700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Approbation du rapport moral </a:t>
            </a:r>
          </a:p>
          <a:p>
            <a:pPr marL="12700" lvl="1" indent="-12700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et d’activités</a:t>
            </a: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endParaRPr lang="fr-FR" sz="4400" b="1" dirty="0">
              <a:solidFill>
                <a:srgbClr val="CE4692"/>
              </a:solidFill>
              <a:latin typeface="Avenir Book" panose="02000503020000020003" pitchFamily="2" charset="0"/>
            </a:endParaRP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Questions ?</a:t>
            </a: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endParaRPr lang="fr-FR" sz="4400" b="1" dirty="0">
              <a:solidFill>
                <a:srgbClr val="CE4692"/>
              </a:solidFill>
              <a:latin typeface="Avenir Book" panose="02000503020000020003" pitchFamily="2" charset="0"/>
            </a:endParaRP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Vote</a:t>
            </a:r>
          </a:p>
          <a:p>
            <a:pPr algn="ctr"/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3531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31898-EBD1-7A21-A456-F0E395A80BAE}"/>
              </a:ext>
            </a:extLst>
          </p:cNvPr>
          <p:cNvSpPr/>
          <p:nvPr/>
        </p:nvSpPr>
        <p:spPr>
          <a:xfrm>
            <a:off x="8295861" y="-119577"/>
            <a:ext cx="3896139" cy="7097154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1687AAD-DD2C-7B01-976B-19B25DD98C0C}"/>
              </a:ext>
            </a:extLst>
          </p:cNvPr>
          <p:cNvSpPr txBox="1">
            <a:spLocks/>
          </p:cNvSpPr>
          <p:nvPr/>
        </p:nvSpPr>
        <p:spPr>
          <a:xfrm>
            <a:off x="3378319" y="2853994"/>
            <a:ext cx="8658020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FINANCIER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AD3857-1C5F-1E83-9AEC-645F46CD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1" y="112832"/>
            <a:ext cx="8156346" cy="67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4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31898-EBD1-7A21-A456-F0E395A80BAE}"/>
              </a:ext>
            </a:extLst>
          </p:cNvPr>
          <p:cNvSpPr/>
          <p:nvPr/>
        </p:nvSpPr>
        <p:spPr>
          <a:xfrm>
            <a:off x="0" y="0"/>
            <a:ext cx="8531540" cy="7097154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1687AAD-DD2C-7B01-976B-19B25DD98C0C}"/>
              </a:ext>
            </a:extLst>
          </p:cNvPr>
          <p:cNvSpPr txBox="1">
            <a:spLocks/>
          </p:cNvSpPr>
          <p:nvPr/>
        </p:nvSpPr>
        <p:spPr>
          <a:xfrm>
            <a:off x="3431328" y="271443"/>
            <a:ext cx="8658020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FINANCIER</a:t>
            </a:r>
          </a:p>
        </p:txBody>
      </p:sp>
      <p:pic>
        <p:nvPicPr>
          <p:cNvPr id="18436" name="Picture 4" descr="Affaires et finances - Icônes affaires et finances gratuites">
            <a:extLst>
              <a:ext uri="{FF2B5EF4-FFF2-40B4-BE49-F238E27FC236}">
                <a16:creationId xmlns:a16="http://schemas.microsoft.com/office/drawing/2014/main" id="{074C7874-8726-2B0B-0F8B-2F6B999D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733" y="2036969"/>
            <a:ext cx="2784061" cy="27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C93B63-E968-5899-9533-5161FF28BEE5}"/>
              </a:ext>
            </a:extLst>
          </p:cNvPr>
          <p:cNvSpPr txBox="1"/>
          <p:nvPr/>
        </p:nvSpPr>
        <p:spPr>
          <a:xfrm>
            <a:off x="795130" y="910985"/>
            <a:ext cx="737767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POINTS À RETENIR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Dépenses effectuées au bénéfice direct des familles en 2024 : 94 % du total.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Baisse des dépenses de logement (hors </a:t>
            </a:r>
            <a:r>
              <a:rPr lang="fr-FR" sz="2400" dirty="0" err="1"/>
              <a:t>logt.SMH</a:t>
            </a:r>
            <a:r>
              <a:rPr lang="fr-FR" sz="2400" dirty="0"/>
              <a:t>) car 8 mois seulement facturés en contrepartie de travaux effectués.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Générosité des donateurs toujours présente.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Situation financière saine qui rend possible nos projets d’aide aux personnes en difficulté.</a:t>
            </a:r>
          </a:p>
        </p:txBody>
      </p:sp>
    </p:spTree>
    <p:extLst>
      <p:ext uri="{BB962C8B-B14F-4D97-AF65-F5344CB8AC3E}">
        <p14:creationId xmlns:p14="http://schemas.microsoft.com/office/powerpoint/2010/main" val="245179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3896139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8" y="2821573"/>
            <a:ext cx="2667000" cy="959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976240-749E-7D4A-780C-A75A101E270D}"/>
              </a:ext>
            </a:extLst>
          </p:cNvPr>
          <p:cNvSpPr txBox="1"/>
          <p:nvPr/>
        </p:nvSpPr>
        <p:spPr>
          <a:xfrm>
            <a:off x="3896137" y="349243"/>
            <a:ext cx="829586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indent="-12700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Approbation du rapport financier</a:t>
            </a: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endParaRPr lang="fr-FR" sz="4400" b="1" dirty="0">
              <a:solidFill>
                <a:srgbClr val="CE4692"/>
              </a:solidFill>
              <a:latin typeface="Avenir Book" panose="02000503020000020003" pitchFamily="2" charset="0"/>
            </a:endParaRP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Questions ?</a:t>
            </a: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endParaRPr lang="fr-FR" sz="4400" b="1" dirty="0">
              <a:solidFill>
                <a:srgbClr val="CE4692"/>
              </a:solidFill>
              <a:latin typeface="Avenir Book" panose="02000503020000020003" pitchFamily="2" charset="0"/>
            </a:endParaRPr>
          </a:p>
          <a:p>
            <a:pPr marL="449263" lvl="1" indent="-436563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Vote</a:t>
            </a:r>
          </a:p>
          <a:p>
            <a:pPr algn="ctr"/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9929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>
            <a:extLst>
              <a:ext uri="{FF2B5EF4-FFF2-40B4-BE49-F238E27FC236}">
                <a16:creationId xmlns:a16="http://schemas.microsoft.com/office/drawing/2014/main" id="{D870FA97-08C9-07FC-454A-1AEBB16475E0}"/>
              </a:ext>
            </a:extLst>
          </p:cNvPr>
          <p:cNvGrpSpPr/>
          <p:nvPr/>
        </p:nvGrpSpPr>
        <p:grpSpPr>
          <a:xfrm>
            <a:off x="101895" y="254187"/>
            <a:ext cx="12090105" cy="6493749"/>
            <a:chOff x="2575279" y="995391"/>
            <a:chExt cx="12482796" cy="530966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CA8057F-D1EE-BA1E-415C-5A0FCA5E7883}"/>
                </a:ext>
              </a:extLst>
            </p:cNvPr>
            <p:cNvGrpSpPr/>
            <p:nvPr/>
          </p:nvGrpSpPr>
          <p:grpSpPr>
            <a:xfrm>
              <a:off x="2575279" y="995391"/>
              <a:ext cx="12482796" cy="5309665"/>
              <a:chOff x="2759529" y="1140121"/>
              <a:chExt cx="12482796" cy="5309665"/>
            </a:xfrm>
          </p:grpSpPr>
          <p:pic>
            <p:nvPicPr>
              <p:cNvPr id="4098" name="Picture 2" descr="Carte du monde - Présentation du monde sous forme de cartograhie">
                <a:extLst>
                  <a:ext uri="{FF2B5EF4-FFF2-40B4-BE49-F238E27FC236}">
                    <a16:creationId xmlns:a16="http://schemas.microsoft.com/office/drawing/2014/main" id="{81786DDF-BD32-83C9-24EC-68D7307A0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771" y="1461168"/>
                <a:ext cx="8914545" cy="4690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D9D9CC-EFBA-8A6C-6ED6-7DC21801A3C0}"/>
                  </a:ext>
                </a:extLst>
              </p:cNvPr>
              <p:cNvSpPr/>
              <p:nvPr/>
            </p:nvSpPr>
            <p:spPr>
              <a:xfrm>
                <a:off x="2759529" y="1140121"/>
                <a:ext cx="3518763" cy="5309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8C9198-D08B-0608-8940-BB956F779659}"/>
                  </a:ext>
                </a:extLst>
              </p:cNvPr>
              <p:cNvSpPr/>
              <p:nvPr/>
            </p:nvSpPr>
            <p:spPr>
              <a:xfrm>
                <a:off x="12356241" y="4102935"/>
                <a:ext cx="2886084" cy="620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So</a:t>
                </a:r>
              </a:p>
            </p:txBody>
          </p:sp>
        </p:grp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52E5744B-2FE2-5295-580E-99DADAF2B6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5493" y="2851152"/>
              <a:ext cx="3998393" cy="251083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F5EA445-A4DB-5E8E-C20A-683A5C275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2460" y="4038826"/>
              <a:ext cx="3320333" cy="1109249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8AFE1E26-F896-12DD-A860-48ACF1555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511" y="1786596"/>
              <a:ext cx="4635375" cy="685703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738B1A23-912A-3BE8-1E44-D37D56E11B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5007" y="3414646"/>
              <a:ext cx="4567624" cy="624180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CAB181D7-B4F0-95DC-8BB3-2E03DD56DAC7}"/>
              </a:ext>
            </a:extLst>
          </p:cNvPr>
          <p:cNvSpPr txBox="1"/>
          <p:nvPr/>
        </p:nvSpPr>
        <p:spPr>
          <a:xfrm>
            <a:off x="10029231" y="898520"/>
            <a:ext cx="990015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CE4692"/>
                </a:solidFill>
                <a:highlight>
                  <a:srgbClr val="FFFFFF"/>
                </a:highlight>
                <a:latin typeface="Avenir Book" panose="02000503020000020003" pitchFamily="2" charset="0"/>
              </a:rPr>
              <a:t>Ukraine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BF633B4-F8D1-63E2-1F16-5DA2F17B9194}"/>
              </a:ext>
            </a:extLst>
          </p:cNvPr>
          <p:cNvSpPr txBox="1"/>
          <p:nvPr/>
        </p:nvSpPr>
        <p:spPr>
          <a:xfrm>
            <a:off x="510802" y="3685477"/>
            <a:ext cx="1827126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sz="1800" dirty="0">
                <a:highlight>
                  <a:srgbClr val="FFFFFF"/>
                </a:highlight>
                <a:latin typeface="Avenir Book" panose="02000503020000020003" pitchFamily="2" charset="0"/>
              </a:rPr>
              <a:t> </a:t>
            </a:r>
            <a:r>
              <a:rPr lang="fr-FR" b="1" dirty="0">
                <a:solidFill>
                  <a:srgbClr val="CE4692"/>
                </a:solidFill>
                <a:highlight>
                  <a:srgbClr val="FFFFFF"/>
                </a:highlight>
                <a:latin typeface="Avenir Book" panose="02000503020000020003" pitchFamily="2" charset="0"/>
              </a:rPr>
              <a:t>Guinée Conakry</a:t>
            </a:r>
            <a:r>
              <a:rPr lang="fr-FR" sz="1800" dirty="0">
                <a:highlight>
                  <a:srgbClr val="FFFFFF"/>
                </a:highlight>
                <a:latin typeface="Avenir Book" panose="02000503020000020003" pitchFamily="2" charset="0"/>
              </a:rPr>
              <a:t> </a:t>
            </a:r>
            <a:r>
              <a:rPr lang="fr-FR" sz="1800" dirty="0">
                <a:latin typeface="Avenir Book" panose="02000503020000020003" pitchFamily="2" charset="0"/>
              </a:rPr>
              <a:t> </a:t>
            </a:r>
            <a:endParaRPr lang="fr-FR" sz="1800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CBB868-EEEE-3ED4-C038-DC2B0170DE60}"/>
              </a:ext>
            </a:extLst>
          </p:cNvPr>
          <p:cNvSpPr txBox="1"/>
          <p:nvPr/>
        </p:nvSpPr>
        <p:spPr>
          <a:xfrm>
            <a:off x="10029231" y="2534218"/>
            <a:ext cx="14281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CE4692"/>
                </a:solidFill>
                <a:highlight>
                  <a:srgbClr val="FFFFFF"/>
                </a:highlight>
                <a:latin typeface="Avenir Book" panose="02000503020000020003" pitchFamily="2" charset="0"/>
              </a:rPr>
              <a:t>A</a:t>
            </a:r>
            <a:r>
              <a:rPr lang="fr-FR" sz="1800" b="1" dirty="0">
                <a:solidFill>
                  <a:srgbClr val="CE4692"/>
                </a:solidFill>
                <a:highlight>
                  <a:srgbClr val="FFFFFF"/>
                </a:highlight>
                <a:latin typeface="Avenir Book" panose="02000503020000020003" pitchFamily="2" charset="0"/>
              </a:rPr>
              <a:t>fghanistan 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66EF7-8EA7-F630-07FD-5F8EE6DE2DCE}"/>
              </a:ext>
            </a:extLst>
          </p:cNvPr>
          <p:cNvSpPr txBox="1"/>
          <p:nvPr/>
        </p:nvSpPr>
        <p:spPr>
          <a:xfrm>
            <a:off x="579326" y="4489262"/>
            <a:ext cx="1537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E4692"/>
                </a:solidFill>
                <a:latin typeface="Avenir Book" panose="02000503020000020003" pitchFamily="2" charset="0"/>
              </a:rPr>
              <a:t>C</a:t>
            </a: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ôte d’Ivoire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135CB6-A90E-9C43-57E1-97C6D431E049}"/>
              </a:ext>
            </a:extLst>
          </p:cNvPr>
          <p:cNvSpPr txBox="1"/>
          <p:nvPr/>
        </p:nvSpPr>
        <p:spPr>
          <a:xfrm>
            <a:off x="589987" y="5058518"/>
            <a:ext cx="104886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Angola </a:t>
            </a:r>
            <a:r>
              <a:rPr lang="fr-FR" sz="1800" dirty="0">
                <a:latin typeface="Avenir Book" panose="02000503020000020003" pitchFamily="2" charset="0"/>
              </a:rPr>
              <a:t> </a:t>
            </a:r>
            <a:endParaRPr lang="fr-FR" sz="1800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AABCFD-57FF-0C30-E5AE-90476316D579}"/>
              </a:ext>
            </a:extLst>
          </p:cNvPr>
          <p:cNvSpPr txBox="1"/>
          <p:nvPr/>
        </p:nvSpPr>
        <p:spPr>
          <a:xfrm>
            <a:off x="589987" y="1055191"/>
            <a:ext cx="1722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E4692"/>
                </a:solidFill>
                <a:latin typeface="Avenir Book" panose="02000503020000020003" pitchFamily="2" charset="0"/>
              </a:rPr>
              <a:t>Macédoine</a:t>
            </a:r>
            <a:endParaRPr lang="fr-FR" sz="1800" b="1" dirty="0">
              <a:solidFill>
                <a:srgbClr val="CE4692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DD1682-21DE-A03C-F706-C2EE74742687}"/>
              </a:ext>
            </a:extLst>
          </p:cNvPr>
          <p:cNvSpPr txBox="1"/>
          <p:nvPr/>
        </p:nvSpPr>
        <p:spPr>
          <a:xfrm>
            <a:off x="589987" y="1691122"/>
            <a:ext cx="143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Kosovo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C202E4-83E9-1459-FDEE-BBC50F940E4D}"/>
              </a:ext>
            </a:extLst>
          </p:cNvPr>
          <p:cNvSpPr txBox="1"/>
          <p:nvPr/>
        </p:nvSpPr>
        <p:spPr>
          <a:xfrm>
            <a:off x="10029231" y="1763305"/>
            <a:ext cx="93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Syrie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DC0D40-36E8-2E7F-A386-10A007EB3FCB}"/>
              </a:ext>
            </a:extLst>
          </p:cNvPr>
          <p:cNvSpPr txBox="1"/>
          <p:nvPr/>
        </p:nvSpPr>
        <p:spPr>
          <a:xfrm>
            <a:off x="589987" y="2327053"/>
            <a:ext cx="131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Albanie</a:t>
            </a:r>
            <a:endParaRPr lang="fr-FR" sz="1800" dirty="0">
              <a:solidFill>
                <a:srgbClr val="CE4692"/>
              </a:solidFill>
              <a:latin typeface="Avenir Book" panose="02000503020000020003" pitchFamily="2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0C37944-621F-868C-40FC-F2696BBE0CF8}"/>
              </a:ext>
            </a:extLst>
          </p:cNvPr>
          <p:cNvCxnSpPr>
            <a:cxnSpLocks/>
          </p:cNvCxnSpPr>
          <p:nvPr/>
        </p:nvCxnSpPr>
        <p:spPr>
          <a:xfrm>
            <a:off x="1503550" y="1927673"/>
            <a:ext cx="3357600" cy="190602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4E70EC5-467D-91D7-0E8A-B766A616C379}"/>
              </a:ext>
            </a:extLst>
          </p:cNvPr>
          <p:cNvCxnSpPr>
            <a:cxnSpLocks/>
          </p:cNvCxnSpPr>
          <p:nvPr/>
        </p:nvCxnSpPr>
        <p:spPr>
          <a:xfrm flipV="1">
            <a:off x="1503550" y="2898617"/>
            <a:ext cx="2887475" cy="314332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366BDAD-9540-E05D-C5BF-854E1D15540D}"/>
              </a:ext>
            </a:extLst>
          </p:cNvPr>
          <p:cNvCxnSpPr>
            <a:cxnSpLocks/>
          </p:cNvCxnSpPr>
          <p:nvPr/>
        </p:nvCxnSpPr>
        <p:spPr>
          <a:xfrm flipV="1">
            <a:off x="1533946" y="2182891"/>
            <a:ext cx="3327204" cy="369979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7BD1AF9-1E9B-616F-9B54-32DFEACBB12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117045" y="3332585"/>
            <a:ext cx="2121823" cy="1341343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A64083A-E491-28E8-372F-077DBFA79E22}"/>
              </a:ext>
            </a:extLst>
          </p:cNvPr>
          <p:cNvCxnSpPr>
            <a:cxnSpLocks/>
          </p:cNvCxnSpPr>
          <p:nvPr/>
        </p:nvCxnSpPr>
        <p:spPr>
          <a:xfrm>
            <a:off x="1814513" y="1298051"/>
            <a:ext cx="2981331" cy="732058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71D0295-D6BE-0209-8A91-FF1BE332B241}"/>
              </a:ext>
            </a:extLst>
          </p:cNvPr>
          <p:cNvCxnSpPr>
            <a:cxnSpLocks/>
          </p:cNvCxnSpPr>
          <p:nvPr/>
        </p:nvCxnSpPr>
        <p:spPr>
          <a:xfrm flipH="1">
            <a:off x="5269735" y="2036644"/>
            <a:ext cx="4603394" cy="267326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7694501F-B905-4DE2-DEE0-416AC44D7C3D}"/>
              </a:ext>
            </a:extLst>
          </p:cNvPr>
          <p:cNvSpPr txBox="1"/>
          <p:nvPr/>
        </p:nvSpPr>
        <p:spPr>
          <a:xfrm>
            <a:off x="10029231" y="3720628"/>
            <a:ext cx="104886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b="1" dirty="0">
                <a:solidFill>
                  <a:srgbClr val="CE4692"/>
                </a:solidFill>
                <a:latin typeface="Avenir Book" panose="02000503020000020003" pitchFamily="2" charset="0"/>
              </a:rPr>
              <a:t>Somalie</a:t>
            </a: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 </a:t>
            </a:r>
            <a:r>
              <a:rPr lang="fr-FR" sz="1800" dirty="0">
                <a:latin typeface="Avenir Book" panose="02000503020000020003" pitchFamily="2" charset="0"/>
              </a:rPr>
              <a:t> </a:t>
            </a:r>
            <a:endParaRPr lang="fr-FR" sz="1800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79017CA-1BC8-048E-D4D3-A1B5BBB91FE6}"/>
              </a:ext>
            </a:extLst>
          </p:cNvPr>
          <p:cNvSpPr txBox="1"/>
          <p:nvPr/>
        </p:nvSpPr>
        <p:spPr>
          <a:xfrm>
            <a:off x="600322" y="2934258"/>
            <a:ext cx="104886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Mali </a:t>
            </a:r>
            <a:r>
              <a:rPr lang="fr-FR" sz="1800" dirty="0">
                <a:latin typeface="Avenir Book" panose="02000503020000020003" pitchFamily="2" charset="0"/>
              </a:rPr>
              <a:t> </a:t>
            </a:r>
            <a:endParaRPr lang="fr-FR" sz="1800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CDADB97A-79B8-3973-FC33-963F8A3E6335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337928" y="3165213"/>
            <a:ext cx="1638760" cy="751866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A15B2B9-A7AE-97F7-17DD-4430185B019C}"/>
              </a:ext>
            </a:extLst>
          </p:cNvPr>
          <p:cNvCxnSpPr>
            <a:cxnSpLocks/>
          </p:cNvCxnSpPr>
          <p:nvPr/>
        </p:nvCxnSpPr>
        <p:spPr>
          <a:xfrm flipH="1" flipV="1">
            <a:off x="4962525" y="3581400"/>
            <a:ext cx="5066706" cy="1092528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E1212CB-6A57-F9A5-06DE-3E646584D0B5}"/>
              </a:ext>
            </a:extLst>
          </p:cNvPr>
          <p:cNvSpPr txBox="1"/>
          <p:nvPr/>
        </p:nvSpPr>
        <p:spPr>
          <a:xfrm>
            <a:off x="10118295" y="4405032"/>
            <a:ext cx="104886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RdC </a:t>
            </a:r>
            <a:r>
              <a:rPr lang="fr-FR" sz="1800" dirty="0">
                <a:latin typeface="Avenir Book" panose="02000503020000020003" pitchFamily="2" charset="0"/>
              </a:rPr>
              <a:t> </a:t>
            </a:r>
            <a:endParaRPr lang="fr-FR" sz="1800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4890053" cy="6858000"/>
          </a:xfrm>
          <a:prstGeom prst="rect">
            <a:avLst/>
          </a:prstGeom>
          <a:solidFill>
            <a:srgbClr val="CE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7E8EF6-D0AA-DD1C-9D8A-4D0D1EC2E5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523" y="2555940"/>
            <a:ext cx="5862371" cy="21088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9AA8B3-FF6B-8D90-744A-6511FF25D16D}"/>
              </a:ext>
            </a:extLst>
          </p:cNvPr>
          <p:cNvSpPr txBox="1"/>
          <p:nvPr/>
        </p:nvSpPr>
        <p:spPr>
          <a:xfrm>
            <a:off x="327235" y="1579893"/>
            <a:ext cx="449683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Des nouvelles des anciens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7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0A4F7F-91E6-37AF-2212-4C34797A0B4E}"/>
              </a:ext>
            </a:extLst>
          </p:cNvPr>
          <p:cNvSpPr/>
          <p:nvPr/>
        </p:nvSpPr>
        <p:spPr>
          <a:xfrm>
            <a:off x="-168856" y="0"/>
            <a:ext cx="12360856" cy="7101454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275D2F-9E58-BE17-E9BC-C2E6A069BF64}"/>
              </a:ext>
            </a:extLst>
          </p:cNvPr>
          <p:cNvSpPr txBox="1"/>
          <p:nvPr/>
        </p:nvSpPr>
        <p:spPr>
          <a:xfrm>
            <a:off x="1620827" y="3341390"/>
            <a:ext cx="127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Youla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ABB0C-7652-6E86-A6F2-DB57FDA40C5D}"/>
              </a:ext>
            </a:extLst>
          </p:cNvPr>
          <p:cNvSpPr txBox="1"/>
          <p:nvPr/>
        </p:nvSpPr>
        <p:spPr>
          <a:xfrm>
            <a:off x="3198586" y="447929"/>
            <a:ext cx="6164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Diplômée aide soignante en juin 2024. Mariée avec Mustapha en juillet. Un petit Moussa est né début Avril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BBC9B2-BE84-269C-FE8E-A2DCBF68A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91" y="111829"/>
            <a:ext cx="2467841" cy="322956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1097464-E94B-77F3-5BCD-F70738542C26}"/>
              </a:ext>
            </a:extLst>
          </p:cNvPr>
          <p:cNvSpPr txBox="1"/>
          <p:nvPr/>
        </p:nvSpPr>
        <p:spPr>
          <a:xfrm>
            <a:off x="5131030" y="4734756"/>
            <a:ext cx="6181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Samedi 20 juillet 2024 fête de mariage de Youla Kadiatou et Mustapha à Fontaine. Tous les amis de BS, Djibril, Lassana, Mamoudou et les familles d'accueil de BS et du collectif de La Mure.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1C5A773-BEA5-730F-31B1-420FFFEC6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899" y="1070062"/>
            <a:ext cx="6181724" cy="34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B466-F5B8-4882-5A78-D41647650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27600-3A6C-F601-26ED-9A0624350CAD}"/>
              </a:ext>
            </a:extLst>
          </p:cNvPr>
          <p:cNvSpPr/>
          <p:nvPr/>
        </p:nvSpPr>
        <p:spPr>
          <a:xfrm flipH="1">
            <a:off x="-1651379" y="0"/>
            <a:ext cx="13843378" cy="8802806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63E796-74BF-052D-9850-6DEE00BE324D}"/>
              </a:ext>
            </a:extLst>
          </p:cNvPr>
          <p:cNvSpPr txBox="1">
            <a:spLocks/>
          </p:cNvSpPr>
          <p:nvPr/>
        </p:nvSpPr>
        <p:spPr>
          <a:xfrm>
            <a:off x="6041160" y="1174416"/>
            <a:ext cx="5022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j-ea"/>
              <a:cs typeface="+mj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93285E3-53B8-D4F4-57F6-6D87BD40555C}"/>
              </a:ext>
            </a:extLst>
          </p:cNvPr>
          <p:cNvSpPr txBox="1">
            <a:spLocks/>
          </p:cNvSpPr>
          <p:nvPr/>
        </p:nvSpPr>
        <p:spPr>
          <a:xfrm>
            <a:off x="131036" y="1129300"/>
            <a:ext cx="4509203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JAMILA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,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SHERKHAN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ET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LEUR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FAMILLE</a:t>
            </a:r>
          </a:p>
        </p:txBody>
      </p:sp>
      <p:pic>
        <p:nvPicPr>
          <p:cNvPr id="13" name="Image 12" descr="Une image contenant personne, plein air, ciel, debout&#10;&#10;Description générée automatiquement">
            <a:extLst>
              <a:ext uri="{FF2B5EF4-FFF2-40B4-BE49-F238E27FC236}">
                <a16:creationId xmlns:a16="http://schemas.microsoft.com/office/drawing/2014/main" id="{E84017BA-DCF9-E415-7FBC-3EDC5BE4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6" y="2079486"/>
            <a:ext cx="5022574" cy="3649214"/>
          </a:xfrm>
          <a:prstGeom prst="rect">
            <a:avLst/>
          </a:prstGeom>
          <a:ln w="44450">
            <a:solidFill>
              <a:srgbClr val="CE4692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A8DE54-45E7-4439-5AC1-92284D70E306}"/>
              </a:ext>
            </a:extLst>
          </p:cNvPr>
          <p:cNvSpPr txBox="1"/>
          <p:nvPr/>
        </p:nvSpPr>
        <p:spPr>
          <a:xfrm>
            <a:off x="6161517" y="1784134"/>
            <a:ext cx="5022574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 travaille à l’ OMS. Rashid a acquis le niveau de Français B1 et a un CDI chez Actemium Maintenance Dauphiné comme Technicien de Maintenance Industrielle.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Rateb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en alternance chez climatique comme Plombier Chauffagiste. Poursuite des cours de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parents,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Rahima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Nazeera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bonne intégration des enfants.</a:t>
            </a:r>
          </a:p>
        </p:txBody>
      </p:sp>
    </p:spTree>
    <p:extLst>
      <p:ext uri="{BB962C8B-B14F-4D97-AF65-F5344CB8AC3E}">
        <p14:creationId xmlns:p14="http://schemas.microsoft.com/office/powerpoint/2010/main" val="253159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0A4F7F-91E6-37AF-2212-4C34797A0B4E}"/>
              </a:ext>
            </a:extLst>
          </p:cNvPr>
          <p:cNvSpPr/>
          <p:nvPr/>
        </p:nvSpPr>
        <p:spPr>
          <a:xfrm>
            <a:off x="0" y="0"/>
            <a:ext cx="12239329" cy="7097154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B1F6F7-2DFC-6FA3-8A92-841EC59B2E68}"/>
              </a:ext>
            </a:extLst>
          </p:cNvPr>
          <p:cNvSpPr txBox="1"/>
          <p:nvPr/>
        </p:nvSpPr>
        <p:spPr>
          <a:xfrm>
            <a:off x="2692140" y="592383"/>
            <a:ext cx="410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 CDI dans une société de traitement</a:t>
            </a:r>
          </a:p>
          <a:p>
            <a:pPr algn="l"/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des eaux usées industrielles</a:t>
            </a:r>
          </a:p>
          <a:p>
            <a:pPr algn="l"/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 appartement à Grenoble avec sa compagne et leur fille</a:t>
            </a:r>
          </a:p>
          <a:p>
            <a:pPr algn="l"/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9E9229-DFB4-765B-5CCA-21215CB0EADC}"/>
              </a:ext>
            </a:extLst>
          </p:cNvPr>
          <p:cNvSpPr txBox="1"/>
          <p:nvPr/>
        </p:nvSpPr>
        <p:spPr>
          <a:xfrm>
            <a:off x="2808966" y="4616063"/>
            <a:ext cx="417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CDI de mécanicien dans un garage de l’agglomération Grenobloise </a:t>
            </a:r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Vit dans un logement social à Grenoble</a:t>
            </a:r>
          </a:p>
          <a:p>
            <a:r>
              <a:rPr lang="fr-FR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Vient de se marier en Côte d’Ivoire mais rentré en France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275D2F-9E58-BE17-E9BC-C2E6A069BF64}"/>
              </a:ext>
            </a:extLst>
          </p:cNvPr>
          <p:cNvSpPr txBox="1"/>
          <p:nvPr/>
        </p:nvSpPr>
        <p:spPr>
          <a:xfrm>
            <a:off x="2593597" y="223051"/>
            <a:ext cx="127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Alex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73BF0D-6353-85DE-E3F1-F29A967FA6BE}"/>
              </a:ext>
            </a:extLst>
          </p:cNvPr>
          <p:cNvSpPr txBox="1"/>
          <p:nvPr/>
        </p:nvSpPr>
        <p:spPr>
          <a:xfrm>
            <a:off x="2808966" y="3842116"/>
            <a:ext cx="155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Djibril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599F95-D90D-4EF1-BCE6-381F62296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9" y="3710984"/>
            <a:ext cx="2191657" cy="32874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ADC136-0C27-9606-1ACF-472DF595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2" y="186625"/>
            <a:ext cx="2122613" cy="34256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9B6CB59-3FC9-2D94-56E2-DB39928B96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781" y="1264096"/>
            <a:ext cx="3382416" cy="26135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4B21AA-43B3-F0D0-27C6-06836FF15A4D}"/>
              </a:ext>
            </a:extLst>
          </p:cNvPr>
          <p:cNvSpPr txBox="1"/>
          <p:nvPr/>
        </p:nvSpPr>
        <p:spPr>
          <a:xfrm>
            <a:off x="9140860" y="3948067"/>
            <a:ext cx="155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Mamoudou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3DC655-AD9C-DAB0-3439-73A0C9DB37B6}"/>
              </a:ext>
            </a:extLst>
          </p:cNvPr>
          <p:cNvSpPr txBox="1"/>
          <p:nvPr/>
        </p:nvSpPr>
        <p:spPr>
          <a:xfrm>
            <a:off x="8065614" y="4528855"/>
            <a:ext cx="4173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CDI de menuisier à </a:t>
            </a:r>
            <a:r>
              <a:rPr lang="fr-FR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Vaulnaveys</a:t>
            </a:r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fr-FR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Vit dans son propre appartement depuis 1 mois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103841" y="10633"/>
            <a:ext cx="4890053" cy="6858000"/>
          </a:xfrm>
          <a:prstGeom prst="rect">
            <a:avLst/>
          </a:prstGeom>
          <a:solidFill>
            <a:srgbClr val="CE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E66897-AFC3-D15F-B2BE-60ABEC31EA11}"/>
              </a:ext>
            </a:extLst>
          </p:cNvPr>
          <p:cNvSpPr txBox="1"/>
          <p:nvPr/>
        </p:nvSpPr>
        <p:spPr>
          <a:xfrm>
            <a:off x="103841" y="2396914"/>
            <a:ext cx="4682368" cy="185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Nos axes d’action pour 2025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854B46-E5A2-6345-9B0A-E8B6C9D2F98D}"/>
              </a:ext>
            </a:extLst>
          </p:cNvPr>
          <p:cNvSpPr txBox="1"/>
          <p:nvPr/>
        </p:nvSpPr>
        <p:spPr>
          <a:xfrm>
            <a:off x="5222289" y="153979"/>
            <a:ext cx="6865870" cy="460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200" b="1" dirty="0">
                <a:solidFill>
                  <a:srgbClr val="CE4692"/>
                </a:solidFill>
                <a:latin typeface="Avenir Book" panose="02000503020000020003" pitchFamily="2" charset="0"/>
              </a:rPr>
              <a:t>La poursuite des accueils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Accueillir une nouvelle famille dans le logement Aubertin</a:t>
            </a:r>
            <a:endParaRPr lang="fr-FR" sz="22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Poursuite de l’accueil de Lassana en familles jusqu’à juin 2025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Mise en place du dispositif « Petites Pierres » pour financement </a:t>
            </a:r>
            <a:r>
              <a:rPr lang="fr-FR" sz="2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des logements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200" b="1" dirty="0">
                <a:solidFill>
                  <a:srgbClr val="CE4692"/>
                </a:solidFill>
                <a:latin typeface="Avenir Book" panose="02000503020000020003" pitchFamily="2" charset="0"/>
              </a:rPr>
              <a:t>Le développement de moyens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Intégrer de nouveaux bénévoles !!!</a:t>
            </a:r>
          </a:p>
        </p:txBody>
      </p:sp>
    </p:spTree>
    <p:extLst>
      <p:ext uri="{BB962C8B-B14F-4D97-AF65-F5344CB8AC3E}">
        <p14:creationId xmlns:p14="http://schemas.microsoft.com/office/powerpoint/2010/main" val="3267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flipH="1">
            <a:off x="-1" y="979482"/>
            <a:ext cx="12192000" cy="6036365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4DBF38-56AE-58BF-DBB9-F4242009C2CE}"/>
              </a:ext>
            </a:extLst>
          </p:cNvPr>
          <p:cNvSpPr txBox="1">
            <a:spLocks/>
          </p:cNvSpPr>
          <p:nvPr/>
        </p:nvSpPr>
        <p:spPr>
          <a:xfrm>
            <a:off x="6041160" y="1174416"/>
            <a:ext cx="5022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E47B3E-1B96-8A62-3065-98B4B04499C0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HERITIER et ses 2 enfants,  Hermel et Divin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940FA-B980-4252-686C-A3F2084655FD}"/>
              </a:ext>
            </a:extLst>
          </p:cNvPr>
          <p:cNvSpPr/>
          <p:nvPr/>
        </p:nvSpPr>
        <p:spPr>
          <a:xfrm>
            <a:off x="0" y="0"/>
            <a:ext cx="4837043" cy="2461591"/>
          </a:xfrm>
          <a:prstGeom prst="rect">
            <a:avLst/>
          </a:prstGeom>
          <a:solidFill>
            <a:srgbClr val="CE4692"/>
          </a:solidFill>
          <a:ln>
            <a:solidFill>
              <a:srgbClr val="CE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Coordination : Evelyne et Ingrid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Originaires de RDC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bg1"/>
                </a:solidFill>
                <a:latin typeface="Avenir Book" panose="02000503020000020003" pitchFamily="2" charset="0"/>
              </a:rPr>
              <a:t>Janvier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E69015-FC3F-85CC-700B-9CAC919923D0}"/>
              </a:ext>
            </a:extLst>
          </p:cNvPr>
          <p:cNvSpPr txBox="1"/>
          <p:nvPr/>
        </p:nvSpPr>
        <p:spPr>
          <a:xfrm>
            <a:off x="6472740" y="2192185"/>
            <a:ext cx="5022574" cy="391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Logés dans l’appartement Aubertin jusqu’à attribution d’un hébergement par le 115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Scolarisation des enfants aux Petites Maisons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Avenir Book" panose="02000503020000020003" pitchFamily="2" charset="0"/>
              </a:rPr>
              <a:t>Appels à dons (vêtements, jouets,…)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400" dirty="0">
              <a:latin typeface="Avenir Book" panose="02000503020000020003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22D1CA-14BA-4175-B0AE-4868DC74B4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6" y="3131118"/>
            <a:ext cx="4504718" cy="33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E9B5D-028F-4B5F-B131-0CD7493D513E}"/>
              </a:ext>
            </a:extLst>
          </p:cNvPr>
          <p:cNvSpPr txBox="1"/>
          <p:nvPr/>
        </p:nvSpPr>
        <p:spPr>
          <a:xfrm>
            <a:off x="2485747" y="123035"/>
            <a:ext cx="9248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Accueil des demandeurs d’asile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3CFDF5-B531-4AD1-A3FB-86D587C6CF15}"/>
              </a:ext>
            </a:extLst>
          </p:cNvPr>
          <p:cNvSpPr txBox="1"/>
          <p:nvPr/>
        </p:nvSpPr>
        <p:spPr>
          <a:xfrm>
            <a:off x="2385477" y="1046365"/>
            <a:ext cx="944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Lorsqu’un exilé arrive dans une ville française (hors Ile de France) et qu’il souhaite demander l’asile, il doit se présenter au bureau d’une SPADA, confié, dans chaque département, à une association (chez nous = ADATE):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2648586-8CCD-4F08-8419-FAF55017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04" y="2403009"/>
            <a:ext cx="3187817" cy="1575144"/>
          </a:xfrm>
          <a:prstGeom prst="rect">
            <a:avLst/>
          </a:prstGeom>
          <a:noFill/>
          <a:ln w="25400" algn="ctr">
            <a:solidFill>
              <a:srgbClr val="4475A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/>
              <a:t>SPADA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latin typeface="Arial" panose="020B0604020202020204" pitchFamily="34" charset="0"/>
              </a:rPr>
              <a:t>S</a:t>
            </a:r>
            <a:r>
              <a:rPr lang="fr-FR" altLang="fr-FR" dirty="0">
                <a:latin typeface="Arial" panose="020B0604020202020204" pitchFamily="34" charset="0"/>
              </a:rPr>
              <a:t>tructure de </a:t>
            </a:r>
            <a:r>
              <a:rPr lang="fr-FR" altLang="fr-FR" b="1" dirty="0">
                <a:latin typeface="Arial" panose="020B0604020202020204" pitchFamily="34" charset="0"/>
              </a:rPr>
              <a:t>P</a:t>
            </a:r>
            <a:r>
              <a:rPr lang="fr-FR" altLang="fr-FR" dirty="0">
                <a:latin typeface="Arial" panose="020B0604020202020204" pitchFamily="34" charset="0"/>
              </a:rPr>
              <a:t>remier </a:t>
            </a:r>
            <a:r>
              <a:rPr lang="fr-FR" altLang="fr-FR" b="1" dirty="0">
                <a:latin typeface="Arial" panose="020B0604020202020204" pitchFamily="34" charset="0"/>
              </a:rPr>
              <a:t>A</a:t>
            </a:r>
            <a:r>
              <a:rPr lang="fr-FR" altLang="fr-FR" dirty="0">
                <a:latin typeface="Arial" panose="020B0604020202020204" pitchFamily="34" charset="0"/>
              </a:rPr>
              <a:t>ccueil pour </a:t>
            </a:r>
            <a:r>
              <a:rPr lang="fr-FR" altLang="fr-FR" b="1" dirty="0">
                <a:latin typeface="Arial" panose="020B0604020202020204" pitchFamily="34" charset="0"/>
              </a:rPr>
              <a:t>D</a:t>
            </a:r>
            <a:r>
              <a:rPr lang="fr-FR" altLang="fr-FR" dirty="0">
                <a:latin typeface="Arial" panose="020B0604020202020204" pitchFamily="34" charset="0"/>
              </a:rPr>
              <a:t>emandeurs d’</a:t>
            </a:r>
            <a:r>
              <a:rPr lang="fr-FR" altLang="fr-FR" b="1" dirty="0">
                <a:latin typeface="Arial" panose="020B0604020202020204" pitchFamily="34" charset="0"/>
              </a:rPr>
              <a:t>A</a:t>
            </a:r>
            <a:r>
              <a:rPr lang="fr-FR" altLang="fr-FR" dirty="0">
                <a:latin typeface="Arial" panose="020B0604020202020204" pitchFamily="34" charset="0"/>
              </a:rPr>
              <a:t>sile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1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u="sng" dirty="0">
                <a:latin typeface="Arial" panose="020B0604020202020204" pitchFamily="34" charset="0"/>
              </a:rPr>
              <a:t>A Grenoble </a:t>
            </a:r>
            <a:r>
              <a:rPr lang="fr-FR" altLang="fr-FR" sz="1400" dirty="0">
                <a:latin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ADATE - 96,</a:t>
            </a:r>
            <a:r>
              <a:rPr kumimoji="0" lang="fr-FR" altLang="fr-FR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rue de Stalingrad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20A46B5-782B-4BAB-B8C5-D2681E53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98" y="3277755"/>
            <a:ext cx="2078494" cy="399405"/>
          </a:xfrm>
          <a:prstGeom prst="rect">
            <a:avLst/>
          </a:prstGeom>
          <a:noFill/>
          <a:ln w="25400" algn="ctr">
            <a:solidFill>
              <a:srgbClr val="4475A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Guichet préfecture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Flèche droite 18">
            <a:extLst>
              <a:ext uri="{FF2B5EF4-FFF2-40B4-BE49-F238E27FC236}">
                <a16:creationId xmlns:a16="http://schemas.microsoft.com/office/drawing/2014/main" id="{6A24481F-1A9E-460E-B583-AA08FE40689B}"/>
              </a:ext>
            </a:extLst>
          </p:cNvPr>
          <p:cNvSpPr/>
          <p:nvPr/>
        </p:nvSpPr>
        <p:spPr>
          <a:xfrm>
            <a:off x="5200886" y="3231471"/>
            <a:ext cx="2577143" cy="18895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DEC4AD3-2BEC-4BA0-A777-5460E47F7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087" y="4061679"/>
            <a:ext cx="3348230" cy="2353052"/>
          </a:xfrm>
          <a:prstGeom prst="rect">
            <a:avLst/>
          </a:prstGeom>
          <a:noFill/>
          <a:ln w="25400" algn="ctr">
            <a:solidFill>
              <a:srgbClr val="4475A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4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Demande d’asile préenregistrée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4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Prise de rendez-vous au 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GUDA</a:t>
            </a:r>
            <a:r>
              <a:rPr kumimoji="0" lang="fr-FR" altLang="fr-FR" sz="14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uichet </a:t>
            </a: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nique pour </a:t>
            </a: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emandeurs d’</a:t>
            </a: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Regroupe les guichets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préfecture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7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l’OFII 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rançais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	l’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mmigration et l’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ntégration)</a:t>
            </a: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4369FB9-4FAA-44EA-B9F8-2F518C63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98" y="3806634"/>
            <a:ext cx="2078494" cy="1847546"/>
          </a:xfrm>
          <a:prstGeom prst="rect">
            <a:avLst/>
          </a:prstGeom>
          <a:noFill/>
          <a:ln w="25400" algn="ctr">
            <a:solidFill>
              <a:srgbClr val="4475A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Enregistrement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 demande d’asile</a:t>
            </a: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Détermination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de la procédure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Attestation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de demande d’asile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38E4A2-F8D8-4B4F-B77E-AA1E8CB0D202}"/>
              </a:ext>
            </a:extLst>
          </p:cNvPr>
          <p:cNvSpPr txBox="1"/>
          <p:nvPr/>
        </p:nvSpPr>
        <p:spPr>
          <a:xfrm>
            <a:off x="5212561" y="2420478"/>
            <a:ext cx="237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Pendant ce temps: 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Pas de droit à un hébergement, 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Pas de droit à une allocation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Pas de droit au travail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4D30F44-EBCE-43DF-ADE5-5D42218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6991" y="3277754"/>
            <a:ext cx="2159131" cy="399406"/>
          </a:xfrm>
          <a:prstGeom prst="rect">
            <a:avLst/>
          </a:prstGeom>
          <a:noFill/>
          <a:ln w="25400" algn="ctr">
            <a:solidFill>
              <a:srgbClr val="4475A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Guichet OFII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A36FBCC-3CA7-48D3-ABBC-EAD67F68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98" y="2879482"/>
            <a:ext cx="4240420" cy="399405"/>
          </a:xfrm>
          <a:prstGeom prst="rect">
            <a:avLst/>
          </a:prstGeom>
          <a:noFill/>
          <a:ln w="25400" algn="ctr">
            <a:solidFill>
              <a:srgbClr val="4475A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GUDA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3DB5E9D1-D769-44B5-ABA4-E3D70AEB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2523" y="3806634"/>
            <a:ext cx="2126395" cy="1847546"/>
          </a:xfrm>
          <a:prstGeom prst="rect">
            <a:avLst/>
          </a:prstGeom>
          <a:noFill/>
          <a:ln w="25400" algn="ctr">
            <a:solidFill>
              <a:srgbClr val="4475A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Ouverture des droits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À un hébergement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À l’allocation pour demandeur d’asile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B926608-4B53-419D-A6E1-1B3A7735EFDE}"/>
              </a:ext>
            </a:extLst>
          </p:cNvPr>
          <p:cNvSpPr/>
          <p:nvPr/>
        </p:nvSpPr>
        <p:spPr>
          <a:xfrm>
            <a:off x="2132396" y="4470836"/>
            <a:ext cx="2634143" cy="285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6F06AE5-6BA1-40CD-8059-482D09CBE994}"/>
              </a:ext>
            </a:extLst>
          </p:cNvPr>
          <p:cNvCxnSpPr>
            <a:cxnSpLocks/>
          </p:cNvCxnSpPr>
          <p:nvPr/>
        </p:nvCxnSpPr>
        <p:spPr>
          <a:xfrm>
            <a:off x="4793192" y="4640083"/>
            <a:ext cx="75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9">
            <a:extLst>
              <a:ext uri="{FF2B5EF4-FFF2-40B4-BE49-F238E27FC236}">
                <a16:creationId xmlns:a16="http://schemas.microsoft.com/office/drawing/2014/main" id="{5889402A-8FE7-4319-8515-A2350DF9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680" y="3941758"/>
            <a:ext cx="2078494" cy="2353053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Délai moyen en France: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3 semaines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</a:rPr>
              <a:t>(source GISTI)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endParaRPr lang="fr-FR" altLang="fr-F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En Isère: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En janvier: 1,5 mois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Aujourd’hui : 2 mois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(source association Accueil des Demandeurs d’Asile)</a:t>
            </a:r>
          </a:p>
        </p:txBody>
      </p:sp>
    </p:spTree>
    <p:extLst>
      <p:ext uri="{BB962C8B-B14F-4D97-AF65-F5344CB8AC3E}">
        <p14:creationId xmlns:p14="http://schemas.microsoft.com/office/powerpoint/2010/main" val="19064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BB68CE-D778-4626-84ED-B7F750259D96}"/>
              </a:ext>
            </a:extLst>
          </p:cNvPr>
          <p:cNvGraphicFramePr>
            <a:graphicFrameLocks noGrp="1"/>
          </p:cNvGraphicFramePr>
          <p:nvPr/>
        </p:nvGraphicFramePr>
        <p:xfrm>
          <a:off x="2262005" y="1326650"/>
          <a:ext cx="4770016" cy="52308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9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0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2023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2024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Taux de croissance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Janvier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Février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124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141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14%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Mars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167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135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-19%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Avril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127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122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-4%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Mai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160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133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-17%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Juin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114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-33%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Juillet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104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134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29%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Août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172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122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-29%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Septembre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240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137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-43%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Octobre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181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Novembre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176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149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-15%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r>
                        <a:rPr lang="fr-FR" sz="1800"/>
                        <a:t>Décembre</a:t>
                      </a:r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170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138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-19%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17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79717" marR="79717"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1959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1673</a:t>
                      </a:r>
                    </a:p>
                  </a:txBody>
                  <a:tcPr marL="79717" marR="79717" marT="39858" marB="39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-15%</a:t>
                      </a:r>
                    </a:p>
                  </a:txBody>
                  <a:tcPr marL="79717" marR="79717" marT="39858" marB="3985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CEFC067-E20B-4DF1-8281-A94ACC1C047E}"/>
              </a:ext>
            </a:extLst>
          </p:cNvPr>
          <p:cNvGraphicFramePr>
            <a:graphicFrameLocks noGrp="1"/>
          </p:cNvGraphicFramePr>
          <p:nvPr/>
        </p:nvGraphicFramePr>
        <p:xfrm>
          <a:off x="8029717" y="2408337"/>
          <a:ext cx="3990109" cy="402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07">
                  <a:extLst>
                    <a:ext uri="{9D8B030D-6E8A-4147-A177-3AD203B41FA5}">
                      <a16:colId xmlns:a16="http://schemas.microsoft.com/office/drawing/2014/main" val="2749504181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2000553786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Guinée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Conakry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Congo 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Angola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Nigéria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Afghanistan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Côte d’Ivoire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Kosovo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Arménie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Soudan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04">
                <a:tc>
                  <a:txBody>
                    <a:bodyPr/>
                    <a:lstStyle/>
                    <a:p>
                      <a:r>
                        <a:rPr lang="fr-FR" sz="1600" dirty="0"/>
                        <a:t>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E09237F-D251-46B1-A3D1-7C384A719CBD}"/>
              </a:ext>
            </a:extLst>
          </p:cNvPr>
          <p:cNvSpPr txBox="1"/>
          <p:nvPr/>
        </p:nvSpPr>
        <p:spPr>
          <a:xfrm>
            <a:off x="1836332" y="582755"/>
            <a:ext cx="350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Nombre de primo-arrivants domiciliés à l’ADA et/ou à la PADA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7DD5FB-B5CA-4240-8B7B-C3BB34378EE6}"/>
              </a:ext>
            </a:extLst>
          </p:cNvPr>
          <p:cNvSpPr txBox="1"/>
          <p:nvPr/>
        </p:nvSpPr>
        <p:spPr>
          <a:xfrm>
            <a:off x="8211335" y="1759861"/>
            <a:ext cx="35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premiers pays d’origine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F81336-914E-4D2C-B7F4-CB71764B882F}"/>
              </a:ext>
            </a:extLst>
          </p:cNvPr>
          <p:cNvSpPr txBox="1"/>
          <p:nvPr/>
        </p:nvSpPr>
        <p:spPr>
          <a:xfrm>
            <a:off x="5939161" y="300526"/>
            <a:ext cx="6080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chiffres 2024 en Isère</a:t>
            </a:r>
          </a:p>
        </p:txBody>
      </p:sp>
    </p:spTree>
    <p:extLst>
      <p:ext uri="{BB962C8B-B14F-4D97-AF65-F5344CB8AC3E}">
        <p14:creationId xmlns:p14="http://schemas.microsoft.com/office/powerpoint/2010/main" val="35431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2F7DBA-E504-D8BB-05D1-926010CC1597}"/>
              </a:ext>
            </a:extLst>
          </p:cNvPr>
          <p:cNvSpPr txBox="1">
            <a:spLocks/>
          </p:cNvSpPr>
          <p:nvPr/>
        </p:nvSpPr>
        <p:spPr>
          <a:xfrm>
            <a:off x="6872198" y="96693"/>
            <a:ext cx="5112117" cy="573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ÉVÉNEMENTS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22AA4E-3394-42AC-BC8E-E912EE95A858}"/>
              </a:ext>
            </a:extLst>
          </p:cNvPr>
          <p:cNvSpPr txBox="1"/>
          <p:nvPr/>
        </p:nvSpPr>
        <p:spPr>
          <a:xfrm>
            <a:off x="931178" y="447769"/>
            <a:ext cx="1022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Nombre de primo-arrivants (demandeurs d’asile)  en Isère en 2024 : </a:t>
            </a:r>
            <a:r>
              <a:rPr lang="fr-FR" sz="28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1673</a:t>
            </a:r>
            <a:endParaRPr lang="fr-FR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327B1C4-EEE6-4B59-8A05-9B927CF35706}"/>
              </a:ext>
            </a:extLst>
          </p:cNvPr>
          <p:cNvGraphicFramePr/>
          <p:nvPr/>
        </p:nvGraphicFramePr>
        <p:xfrm>
          <a:off x="2171012" y="1644242"/>
          <a:ext cx="8600452" cy="488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8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B00367-09BF-477D-BD4F-31005C452169}"/>
              </a:ext>
            </a:extLst>
          </p:cNvPr>
          <p:cNvSpPr txBox="1"/>
          <p:nvPr/>
        </p:nvSpPr>
        <p:spPr>
          <a:xfrm>
            <a:off x="1917576" y="1193124"/>
            <a:ext cx="10049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Depuis un an</a:t>
            </a:r>
            <a:r>
              <a:rPr lang="fr-FR" dirty="0"/>
              <a:t>, les personnes étrangères rencontrent des difficultés croissantes pour faire leurs démarches administratives à la préfecture de Grenoble; </a:t>
            </a:r>
            <a:r>
              <a:rPr lang="fr-FR" b="1" dirty="0"/>
              <a:t>démarches qui se font uniquement en ligne.</a:t>
            </a:r>
          </a:p>
          <a:p>
            <a:r>
              <a:rPr lang="fr-FR" dirty="0"/>
              <a:t>La coordination BOUGE TA PREF’ 38, qui regroupe 55 collectifs ou associations a réalisé </a:t>
            </a:r>
            <a:r>
              <a:rPr lang="fr-FR" b="1" dirty="0"/>
              <a:t>deux enquêtes  </a:t>
            </a:r>
            <a:r>
              <a:rPr lang="fr-FR" dirty="0"/>
              <a:t>(10 jours en juin 2024 et 10 jours en février 2025) </a:t>
            </a:r>
            <a:r>
              <a:rPr lang="fr-FR" b="1" dirty="0"/>
              <a:t>: 40 bénévoles ont recueilli 889 témoignages.</a:t>
            </a:r>
            <a:endParaRPr lang="fr-FR" dirty="0"/>
          </a:p>
          <a:p>
            <a:pPr algn="ctr"/>
            <a:r>
              <a:rPr lang="fr-FR" b="1" dirty="0"/>
              <a:t>En 8 mois, le nombre de rendez-vous donnés par la préfecture a baissé de 25%.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756EC2-38F4-417D-8979-B810C4CBB7B0}"/>
              </a:ext>
            </a:extLst>
          </p:cNvPr>
          <p:cNvSpPr txBox="1"/>
          <p:nvPr/>
        </p:nvSpPr>
        <p:spPr>
          <a:xfrm>
            <a:off x="1917576" y="229335"/>
            <a:ext cx="1013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renouvellement des titres de séjours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A34671-8A76-4CEC-896F-526AB2A5108A}"/>
              </a:ext>
            </a:extLst>
          </p:cNvPr>
          <p:cNvSpPr txBox="1"/>
          <p:nvPr/>
        </p:nvSpPr>
        <p:spPr>
          <a:xfrm>
            <a:off x="2142477" y="2783399"/>
            <a:ext cx="955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Témoignage du CART </a:t>
            </a:r>
            <a:r>
              <a:rPr lang="fr-FR" i="1" dirty="0"/>
              <a:t>(collectif d’accueil des réfugiés en </a:t>
            </a:r>
            <a:r>
              <a:rPr lang="fr-FR" i="1" dirty="0" err="1"/>
              <a:t>Trièves</a:t>
            </a:r>
            <a:r>
              <a:rPr lang="fr-FR" i="1" dirty="0"/>
              <a:t>) :</a:t>
            </a:r>
          </a:p>
          <a:p>
            <a:r>
              <a:rPr lang="fr-FR" i="1" dirty="0"/>
              <a:t>« L’application de prise de rendez-vous ? Des semaines, des mois, jusqu’à un an à affronter l’arbitraire désespérant des vendredis 18h, où aucun créneau n’est disponible à 18h01, tous les créneaux sont partis à 18h02. Robots, piratage ?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39B1DE-91EE-41B7-9087-E10F4FB9DD54}"/>
              </a:ext>
            </a:extLst>
          </p:cNvPr>
          <p:cNvSpPr txBox="1"/>
          <p:nvPr/>
        </p:nvSpPr>
        <p:spPr>
          <a:xfrm>
            <a:off x="1917575" y="4187549"/>
            <a:ext cx="10049523" cy="25853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Conséquences: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/>
              <a:t>Menace de perte d’emploi </a:t>
            </a:r>
            <a:r>
              <a:rPr lang="fr-FR" dirty="0"/>
              <a:t>:  215 personnes (soit 24%) ont un risque imminent de perdre leur emploi </a:t>
            </a:r>
          </a:p>
          <a:p>
            <a:r>
              <a:rPr lang="fr-FR" dirty="0"/>
              <a:t>			      93 personnes (soit 11%) disent avoir perdu leur emploi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/>
              <a:t>Menace de perte de logement : </a:t>
            </a:r>
            <a:r>
              <a:rPr lang="fr-FR" dirty="0"/>
              <a:t>27 personnes dont 9 expulsées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/>
              <a:t>Menace de perte d’acquis sociaux </a:t>
            </a:r>
            <a:r>
              <a:rPr lang="fr-FR" dirty="0"/>
              <a:t>: 59 personnes dont 36 en perte réelle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/>
              <a:t>Menace d’arrêt de formation pour les étudiants </a:t>
            </a:r>
            <a:r>
              <a:rPr lang="fr-FR" dirty="0"/>
              <a:t>: pas de possibilité de faire de stage sans papier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coordination Bouge ta pref’38 a adressé à la préfecture des demandes précises, entre autre sur la remise en place d’accueils physiques « suffisants et de qualité »</a:t>
            </a:r>
          </a:p>
        </p:txBody>
      </p:sp>
    </p:spTree>
    <p:extLst>
      <p:ext uri="{BB962C8B-B14F-4D97-AF65-F5344CB8AC3E}">
        <p14:creationId xmlns:p14="http://schemas.microsoft.com/office/powerpoint/2010/main" val="5317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rot="5400000">
            <a:off x="5181600" y="-152400"/>
            <a:ext cx="1828800" cy="12192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80194E-56E4-7F6E-FA18-98BF72DA6591}"/>
              </a:ext>
            </a:extLst>
          </p:cNvPr>
          <p:cNvSpPr txBox="1">
            <a:spLocks/>
          </p:cNvSpPr>
          <p:nvPr/>
        </p:nvSpPr>
        <p:spPr>
          <a:xfrm>
            <a:off x="7119470" y="96693"/>
            <a:ext cx="486484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DÉROULEMENT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18536B-AE1B-9CCC-B838-A0646BE7DED5}"/>
              </a:ext>
            </a:extLst>
          </p:cNvPr>
          <p:cNvSpPr txBox="1">
            <a:spLocks/>
          </p:cNvSpPr>
          <p:nvPr/>
        </p:nvSpPr>
        <p:spPr>
          <a:xfrm>
            <a:off x="3528811" y="1324596"/>
            <a:ext cx="8663189" cy="3274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Rapport moral et rapport d’activités : 19h30 – 19h50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Rapport financier : 19h50 – 20 h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Nos axes d’actions pour 2025 : 20h – 20h10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Point sur les migrations : 20h10-20h20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Élection du nouveau Conseil d’Administration : 20h20 - 20h30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A72BDF0-CBA7-46A0-F129-4A4521BBF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99" y="1324596"/>
            <a:ext cx="3060757" cy="32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-45436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36CE6F-7655-4786-850D-C62E7B62FFA5}"/>
              </a:ext>
            </a:extLst>
          </p:cNvPr>
          <p:cNvSpPr txBox="1"/>
          <p:nvPr/>
        </p:nvSpPr>
        <p:spPr>
          <a:xfrm>
            <a:off x="1873187" y="1628130"/>
            <a:ext cx="1022601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14 mars, la préfecture de l’Isère a publié un communiqué de presse:</a:t>
            </a:r>
          </a:p>
          <a:p>
            <a:endParaRPr lang="fr-FR" b="1" dirty="0"/>
          </a:p>
          <a:p>
            <a:r>
              <a:rPr lang="fr-FR" b="1" dirty="0"/>
              <a:t>Elle reconnait des difficultés et annonce des améliorations: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« Dès le mercredi 12 mars, pour tous les titres ne relevant pas de l'Administration Numérique des Étrangers en France (ANEF), la préfecture a mis en place un nouveau module de prise de rendez-vous, qui prend appui sur le site « Démarches Simplifiées ». »</a:t>
            </a:r>
          </a:p>
          <a:p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« A partir du lundi 17 mars, la préfecture expérimentera la remise physique de titres de séjour sans rendez-vous pour les usagers ayant reçu un SMS de confirmation de la disponibilité de leur titre. 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r>
              <a:rPr lang="fr-FR" b="1" dirty="0"/>
              <a:t>Suite aux diverses « sollicitations » des associations, </a:t>
            </a:r>
            <a:r>
              <a:rPr lang="fr-FR" dirty="0"/>
              <a:t>Catherine Séguin, préfète de l'Isère, les a reçu le jeudi 13 mars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« Cette réunion a permis de leur présenter ces évolutions et de recueillir leurs premières observations. »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9A6F38-F6AD-4634-BD9E-D6F982FC6324}"/>
              </a:ext>
            </a:extLst>
          </p:cNvPr>
          <p:cNvSpPr txBox="1"/>
          <p:nvPr/>
        </p:nvSpPr>
        <p:spPr>
          <a:xfrm>
            <a:off x="1917576" y="229335"/>
            <a:ext cx="10137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 améliorations en cours</a:t>
            </a:r>
          </a:p>
        </p:txBody>
      </p:sp>
    </p:spTree>
    <p:extLst>
      <p:ext uri="{BB962C8B-B14F-4D97-AF65-F5344CB8AC3E}">
        <p14:creationId xmlns:p14="http://schemas.microsoft.com/office/powerpoint/2010/main" val="1212817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3896139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8" y="2821573"/>
            <a:ext cx="2667000" cy="959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976240-749E-7D4A-780C-A75A101E270D}"/>
              </a:ext>
            </a:extLst>
          </p:cNvPr>
          <p:cNvSpPr txBox="1"/>
          <p:nvPr/>
        </p:nvSpPr>
        <p:spPr>
          <a:xfrm>
            <a:off x="3896138" y="2283355"/>
            <a:ext cx="8295862" cy="203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indent="-12700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Élection du nouveau 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9124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-1" y="0"/>
            <a:ext cx="3896139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8" y="2821573"/>
            <a:ext cx="2667000" cy="959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976240-749E-7D4A-780C-A75A101E270D}"/>
              </a:ext>
            </a:extLst>
          </p:cNvPr>
          <p:cNvSpPr txBox="1"/>
          <p:nvPr/>
        </p:nvSpPr>
        <p:spPr>
          <a:xfrm>
            <a:off x="3776868" y="600329"/>
            <a:ext cx="8295862" cy="10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indent="-12700" algn="ctr">
              <a:lnSpc>
                <a:spcPct val="150000"/>
              </a:lnSpc>
              <a:buClr>
                <a:schemeClr val="tx1"/>
              </a:buClr>
            </a:pPr>
            <a:r>
              <a:rPr lang="fr-FR" sz="4400" b="1" dirty="0">
                <a:solidFill>
                  <a:srgbClr val="CE4692"/>
                </a:solidFill>
                <a:latin typeface="Avenir Book" panose="02000503020000020003" pitchFamily="2" charset="0"/>
              </a:rPr>
              <a:t>Merci pour votre attention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DFA1E9-145F-3F03-B160-E4C3949C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300" y="2025650"/>
            <a:ext cx="7941506" cy="45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366198"/>
            <a:ext cx="2667000" cy="95937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E3530B5-36C9-9C32-1C73-B140757A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50" y="1293827"/>
            <a:ext cx="9478206" cy="5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0"/>
            <a:ext cx="879146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316" y="5537121"/>
            <a:ext cx="2667000" cy="959379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F2758D8-2D95-15BE-B552-92DA22490141}"/>
              </a:ext>
            </a:extLst>
          </p:cNvPr>
          <p:cNvSpPr txBox="1">
            <a:spLocks/>
          </p:cNvSpPr>
          <p:nvPr/>
        </p:nvSpPr>
        <p:spPr>
          <a:xfrm>
            <a:off x="1092906" y="1585036"/>
            <a:ext cx="6828222" cy="435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Les accueils</a:t>
            </a:r>
          </a:p>
          <a:p>
            <a:pPr marL="914400" lvl="1" indent="-457200" algn="l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Les hébergements </a:t>
            </a:r>
          </a:p>
          <a:p>
            <a:pPr marL="914400" lvl="1" indent="-457200" algn="l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Les événements</a:t>
            </a:r>
          </a:p>
          <a:p>
            <a:pPr marL="914400" lvl="1" indent="-457200" algn="l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Le point communication</a:t>
            </a:r>
          </a:p>
          <a:p>
            <a:pPr marL="914400" lvl="1" indent="-457200" algn="l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Les remerciements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C70F2-ED05-9237-5BE1-579CD1770F73}"/>
              </a:ext>
            </a:extLst>
          </p:cNvPr>
          <p:cNvSpPr txBox="1">
            <a:spLocks/>
          </p:cNvSpPr>
          <p:nvPr/>
        </p:nvSpPr>
        <p:spPr>
          <a:xfrm>
            <a:off x="7119470" y="96693"/>
            <a:ext cx="486484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et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372722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58CDC-6117-9860-CBC5-365C3CB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366198"/>
            <a:ext cx="2667000" cy="959379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55A5F22F-9B49-6A00-C20A-0B6CC3A6CF48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LES ACCUEILS </a:t>
            </a:r>
          </a:p>
        </p:txBody>
      </p:sp>
      <p:pic>
        <p:nvPicPr>
          <p:cNvPr id="3074" name="Picture 2" descr="Nuage De Mots De Bienvenue International. Chaque Mot Utilisé Dans Ce Nuage  De Mots Est La Version Du Mot Bienvenue Dans Une Autre Langue. Clip Art  Libres De Droits , Svg ,">
            <a:extLst>
              <a:ext uri="{FF2B5EF4-FFF2-40B4-BE49-F238E27FC236}">
                <a16:creationId xmlns:a16="http://schemas.microsoft.com/office/drawing/2014/main" id="{9FCF502B-AFAB-0909-177F-640F3C74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242687"/>
            <a:ext cx="57150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6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97EA0AA-E7B8-242E-6800-20677440A0CE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RAPPORT MORAL – LES ACCUEILS 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870FA97-08C9-07FC-454A-1AEBB16475E0}"/>
              </a:ext>
            </a:extLst>
          </p:cNvPr>
          <p:cNvGrpSpPr/>
          <p:nvPr/>
        </p:nvGrpSpPr>
        <p:grpSpPr>
          <a:xfrm>
            <a:off x="-247513" y="695937"/>
            <a:ext cx="10449353" cy="6089608"/>
            <a:chOff x="2575279" y="995391"/>
            <a:chExt cx="9960428" cy="530966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CA8057F-D1EE-BA1E-415C-5A0FCA5E7883}"/>
                </a:ext>
              </a:extLst>
            </p:cNvPr>
            <p:cNvGrpSpPr/>
            <p:nvPr/>
          </p:nvGrpSpPr>
          <p:grpSpPr>
            <a:xfrm>
              <a:off x="2575279" y="995391"/>
              <a:ext cx="9960428" cy="5309665"/>
              <a:chOff x="2759529" y="1140121"/>
              <a:chExt cx="9960428" cy="5309665"/>
            </a:xfrm>
          </p:grpSpPr>
          <p:pic>
            <p:nvPicPr>
              <p:cNvPr id="4098" name="Picture 2" descr="Carte du monde - Présentation du monde sous forme de cartograhie">
                <a:extLst>
                  <a:ext uri="{FF2B5EF4-FFF2-40B4-BE49-F238E27FC236}">
                    <a16:creationId xmlns:a16="http://schemas.microsoft.com/office/drawing/2014/main" id="{81786DDF-BD32-83C9-24EC-68D7307A0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771" y="1461168"/>
                <a:ext cx="8914545" cy="4690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D9D9CC-EFBA-8A6C-6ED6-7DC21801A3C0}"/>
                  </a:ext>
                </a:extLst>
              </p:cNvPr>
              <p:cNvSpPr/>
              <p:nvPr/>
            </p:nvSpPr>
            <p:spPr>
              <a:xfrm>
                <a:off x="2759529" y="1140121"/>
                <a:ext cx="3638031" cy="5309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8C9198-D08B-0608-8940-BB956F779659}"/>
                  </a:ext>
                </a:extLst>
              </p:cNvPr>
              <p:cNvSpPr/>
              <p:nvPr/>
            </p:nvSpPr>
            <p:spPr>
              <a:xfrm>
                <a:off x="6096000" y="5388429"/>
                <a:ext cx="6623957" cy="1061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F5EA445-A4DB-5E8E-C20A-683A5C275FAB}"/>
                </a:ext>
              </a:extLst>
            </p:cNvPr>
            <p:cNvCxnSpPr>
              <a:cxnSpLocks/>
            </p:cNvCxnSpPr>
            <p:nvPr/>
          </p:nvCxnSpPr>
          <p:spPr>
            <a:xfrm>
              <a:off x="5159730" y="2629941"/>
              <a:ext cx="1503437" cy="761163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8AFE1E26-F896-12DD-A860-48ACF15550A4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986188" y="2936134"/>
              <a:ext cx="4846038" cy="240557"/>
            </a:xfrm>
            <a:prstGeom prst="straightConnector1">
              <a:avLst/>
            </a:prstGeom>
            <a:ln w="38100">
              <a:solidFill>
                <a:srgbClr val="CE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CBF633B4-F8D1-63E2-1F16-5DA2F17B9194}"/>
              </a:ext>
            </a:extLst>
          </p:cNvPr>
          <p:cNvSpPr txBox="1"/>
          <p:nvPr/>
        </p:nvSpPr>
        <p:spPr>
          <a:xfrm>
            <a:off x="77958" y="785201"/>
            <a:ext cx="3384267" cy="21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fr-FR" b="1" dirty="0">
                <a:solidFill>
                  <a:srgbClr val="CE4692"/>
                </a:solidFill>
                <a:highlight>
                  <a:srgbClr val="FFFFFF"/>
                </a:highlight>
                <a:latin typeface="Avenir Book" panose="02000503020000020003" pitchFamily="2" charset="0"/>
              </a:rPr>
              <a:t>Venant de Guinée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800" dirty="0">
                <a:highlight>
                  <a:srgbClr val="FFFFFF"/>
                </a:highlight>
                <a:latin typeface="Avenir Book" panose="02000503020000020003" pitchFamily="2" charset="0"/>
              </a:rPr>
              <a:t>Ousmane, Maïmouna</a:t>
            </a:r>
            <a:r>
              <a:rPr lang="fr-FR" dirty="0">
                <a:highlight>
                  <a:srgbClr val="FFFFFF"/>
                </a:highlight>
                <a:latin typeface="Avenir Book" panose="02000503020000020003" pitchFamily="2" charset="0"/>
              </a:rPr>
              <a:t> et leurs 4 enfants </a:t>
            </a:r>
            <a:r>
              <a:rPr lang="fr-FR" sz="1800" dirty="0">
                <a:highlight>
                  <a:srgbClr val="FFFFFF"/>
                </a:highlight>
                <a:latin typeface="Avenir Book" panose="02000503020000020003" pitchFamily="2" charset="0"/>
              </a:rPr>
              <a:t>depuis le 23 février 2020</a:t>
            </a:r>
            <a:endParaRPr lang="fr-FR" sz="1800" strike="sngStrike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dirty="0">
              <a:highlight>
                <a:srgbClr val="FFFFFF"/>
              </a:highlight>
              <a:latin typeface="Avenir Book" panose="02000503020000020003" pitchFamily="2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42B935-FD9A-17FE-3D05-5CCF8AF6634D}"/>
              </a:ext>
            </a:extLst>
          </p:cNvPr>
          <p:cNvCxnSpPr>
            <a:cxnSpLocks/>
          </p:cNvCxnSpPr>
          <p:nvPr/>
        </p:nvCxnSpPr>
        <p:spPr>
          <a:xfrm flipV="1">
            <a:off x="2561214" y="4149733"/>
            <a:ext cx="2391786" cy="88554"/>
          </a:xfrm>
          <a:prstGeom prst="straightConnector1">
            <a:avLst/>
          </a:prstGeom>
          <a:ln w="38100">
            <a:solidFill>
              <a:srgbClr val="CE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3A6B82C-0F62-8E59-6583-5DA12534415F}"/>
              </a:ext>
            </a:extLst>
          </p:cNvPr>
          <p:cNvSpPr txBox="1"/>
          <p:nvPr/>
        </p:nvSpPr>
        <p:spPr>
          <a:xfrm>
            <a:off x="9463827" y="2042670"/>
            <a:ext cx="2862240" cy="170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Venant du Mali</a:t>
            </a:r>
            <a:endParaRPr lang="fr-FR" dirty="0">
              <a:highlight>
                <a:srgbClr val="FFFFFF"/>
              </a:highlight>
              <a:latin typeface="Avenir Book" panose="02000503020000020003" pitchFamily="2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highlight>
                  <a:srgbClr val="FFFFFF"/>
                </a:highlight>
                <a:latin typeface="Avenir Book" panose="02000503020000020003" pitchFamily="2" charset="0"/>
              </a:rPr>
              <a:t>Lassana, 19 ans, en accueil tournant depuis Janvier 2023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184C8F-A728-8844-A51F-FAC4194C8082}"/>
              </a:ext>
            </a:extLst>
          </p:cNvPr>
          <p:cNvSpPr txBox="1"/>
          <p:nvPr/>
        </p:nvSpPr>
        <p:spPr>
          <a:xfrm>
            <a:off x="66490" y="3775161"/>
            <a:ext cx="3186245" cy="1571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CE4692"/>
                </a:solidFill>
                <a:latin typeface="Avenir Book" panose="02000503020000020003" pitchFamily="2" charset="0"/>
              </a:rPr>
              <a:t>Venant d’Angola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Morena</a:t>
            </a:r>
            <a:r>
              <a:rPr lang="fr-FR" sz="1800" dirty="0">
                <a:latin typeface="Avenir Book" panose="02000503020000020003" pitchFamily="2" charset="0"/>
              </a:rPr>
              <a:t>, </a:t>
            </a:r>
            <a:r>
              <a:rPr lang="fr-FR" sz="1800" dirty="0" err="1">
                <a:latin typeface="Avenir Book" panose="02000503020000020003" pitchFamily="2" charset="0"/>
              </a:rPr>
              <a:t>Geovania</a:t>
            </a:r>
            <a:r>
              <a:rPr lang="fr-FR" sz="1800" dirty="0">
                <a:latin typeface="Avenir Book" panose="02000503020000020003" pitchFamily="2" charset="0"/>
              </a:rPr>
              <a:t> et Henrique depuis le 16 octobre 2019</a:t>
            </a:r>
          </a:p>
        </p:txBody>
      </p:sp>
    </p:spTree>
    <p:extLst>
      <p:ext uri="{BB962C8B-B14F-4D97-AF65-F5344CB8AC3E}">
        <p14:creationId xmlns:p14="http://schemas.microsoft.com/office/powerpoint/2010/main" val="104317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flipH="1">
            <a:off x="-1" y="854291"/>
            <a:ext cx="12192000" cy="6036365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4DBF38-56AE-58BF-DBB9-F4242009C2CE}"/>
              </a:ext>
            </a:extLst>
          </p:cNvPr>
          <p:cNvSpPr txBox="1">
            <a:spLocks/>
          </p:cNvSpPr>
          <p:nvPr/>
        </p:nvSpPr>
        <p:spPr>
          <a:xfrm>
            <a:off x="6041160" y="1174416"/>
            <a:ext cx="5022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CF21CC-B35D-5A47-66A6-24BD8E98839F}"/>
              </a:ext>
            </a:extLst>
          </p:cNvPr>
          <p:cNvSpPr txBox="1"/>
          <p:nvPr/>
        </p:nvSpPr>
        <p:spPr>
          <a:xfrm>
            <a:off x="6734912" y="2043312"/>
            <a:ext cx="5114998" cy="317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latin typeface="Avenir Book" panose="02000503020000020003" pitchFamily="2" charset="0"/>
              </a:rPr>
              <a:t>Morena, auxiliaire de vie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latin typeface="Avenir Book" panose="02000503020000020003" pitchFamily="2" charset="0"/>
              </a:rPr>
              <a:t>En attente du renouvellement de son titre de séjour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400" dirty="0">
              <a:latin typeface="Avenir Book" panose="02000503020000020003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err="1">
                <a:latin typeface="Avenir Book" panose="02000503020000020003" pitchFamily="2" charset="0"/>
              </a:rPr>
              <a:t>Geovania</a:t>
            </a:r>
            <a:r>
              <a:rPr lang="fr-FR" sz="2400" dirty="0">
                <a:latin typeface="Avenir Book" panose="02000503020000020003" pitchFamily="2" charset="0"/>
              </a:rPr>
              <a:t>, élève infirmière et Henrique, lycéen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latin typeface="Avenir Book" panose="02000503020000020003" pitchFamily="2" charset="0"/>
              </a:rPr>
              <a:t>En attente de leur 1er titre de séjour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400" dirty="0">
              <a:latin typeface="Avenir Book" panose="02000503020000020003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E47B3E-1B96-8A62-3065-98B4B04499C0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>
                <a:solidFill>
                  <a:srgbClr val="CE4692"/>
                </a:solidFill>
                <a:latin typeface="Avenir Book" panose="02000503020000020003" pitchFamily="2" charset="0"/>
              </a:rPr>
              <a:t>MORENA, GEOVANIA ET HENRIQUE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940FA-B980-4252-686C-A3F2084655FD}"/>
              </a:ext>
            </a:extLst>
          </p:cNvPr>
          <p:cNvSpPr/>
          <p:nvPr/>
        </p:nvSpPr>
        <p:spPr>
          <a:xfrm>
            <a:off x="-2" y="0"/>
            <a:ext cx="4837043" cy="2461591"/>
          </a:xfrm>
          <a:prstGeom prst="rect">
            <a:avLst/>
          </a:prstGeom>
          <a:solidFill>
            <a:srgbClr val="CE4692"/>
          </a:solidFill>
          <a:ln>
            <a:solidFill>
              <a:srgbClr val="CE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Coordination : Sylvie et François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Originaires d’Angola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Octobre 2019 </a:t>
            </a:r>
            <a:r>
              <a:rPr lang="fr-FR" sz="2400">
                <a:solidFill>
                  <a:schemeClr val="bg1"/>
                </a:solidFill>
                <a:latin typeface="Avenir Book" panose="02000503020000020003" pitchFamily="2" charset="0"/>
              </a:rPr>
              <a:t>à Juillet 2024</a:t>
            </a:r>
            <a:endParaRPr lang="fr-FR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8D9584-C437-F89A-B842-63EA3BF3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03324" y="1736223"/>
            <a:ext cx="2997905" cy="53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3BA7F-9DA1-798C-D390-DB0DF1E4C2F6}"/>
              </a:ext>
            </a:extLst>
          </p:cNvPr>
          <p:cNvSpPr/>
          <p:nvPr/>
        </p:nvSpPr>
        <p:spPr>
          <a:xfrm flipH="1">
            <a:off x="-1" y="835282"/>
            <a:ext cx="12192000" cy="6036365"/>
          </a:xfrm>
          <a:prstGeom prst="rect">
            <a:avLst/>
          </a:prstGeom>
          <a:gradFill flip="none" rotWithShape="1">
            <a:gsLst>
              <a:gs pos="0">
                <a:srgbClr val="CE4692">
                  <a:tint val="66000"/>
                  <a:satMod val="160000"/>
                </a:srgbClr>
              </a:gs>
              <a:gs pos="50000">
                <a:srgbClr val="CE4692">
                  <a:tint val="44500"/>
                  <a:satMod val="160000"/>
                </a:srgbClr>
              </a:gs>
              <a:gs pos="100000">
                <a:srgbClr val="CE469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4DBF38-56AE-58BF-DBB9-F4242009C2CE}"/>
              </a:ext>
            </a:extLst>
          </p:cNvPr>
          <p:cNvSpPr txBox="1">
            <a:spLocks/>
          </p:cNvSpPr>
          <p:nvPr/>
        </p:nvSpPr>
        <p:spPr>
          <a:xfrm>
            <a:off x="6041160" y="1174416"/>
            <a:ext cx="5022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E47B3E-1B96-8A62-3065-98B4B04499C0}"/>
              </a:ext>
            </a:extLst>
          </p:cNvPr>
          <p:cNvSpPr txBox="1">
            <a:spLocks/>
          </p:cNvSpPr>
          <p:nvPr/>
        </p:nvSpPr>
        <p:spPr>
          <a:xfrm>
            <a:off x="4010140" y="96693"/>
            <a:ext cx="7974176" cy="5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rgbClr val="CE4692"/>
                </a:solidFill>
                <a:latin typeface="Avenir Book" panose="02000503020000020003" pitchFamily="2" charset="0"/>
              </a:rPr>
              <a:t>OUSMANE, MAIMOUNA, ALY, SORY, MATA et ZENABOU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940FA-B980-4252-686C-A3F2084655FD}"/>
              </a:ext>
            </a:extLst>
          </p:cNvPr>
          <p:cNvSpPr/>
          <p:nvPr/>
        </p:nvSpPr>
        <p:spPr>
          <a:xfrm>
            <a:off x="0" y="0"/>
            <a:ext cx="4245429" cy="2447945"/>
          </a:xfrm>
          <a:prstGeom prst="rect">
            <a:avLst/>
          </a:prstGeom>
          <a:solidFill>
            <a:srgbClr val="CE4692"/>
          </a:solidFill>
          <a:ln>
            <a:solidFill>
              <a:srgbClr val="CE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Coordination Patrick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Originaires de Guinée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1"/>
                </a:solidFill>
                <a:latin typeface="Avenir Book" panose="02000503020000020003" pitchFamily="2" charset="0"/>
              </a:rPr>
              <a:t>Depuis février 2020</a:t>
            </a:r>
          </a:p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59A2BE-ECE8-EBB8-F49D-D171F900B43F}"/>
              </a:ext>
            </a:extLst>
          </p:cNvPr>
          <p:cNvSpPr txBox="1"/>
          <p:nvPr/>
        </p:nvSpPr>
        <p:spPr>
          <a:xfrm>
            <a:off x="6534353" y="1168439"/>
            <a:ext cx="5162744" cy="498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Ousmane, Maimouna, Aly , Sory, Mata,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Zenabou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 logée dans un premier temps à Uriage, actuellement à St Martin d’Hères en collaboration avec «1 toit pour tous» 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Procédure de régularisation en cours auprès de  la CNDA (appel)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régulier d’Ousmane en tant que livreur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enfants scolarisés régulièrement 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Zenabou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 à la garderie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de l’accompagnement scolaire par une bénévole de BS.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 bien insérée socialement et de plus en plus autonome.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B552BB-496E-E862-68D4-4F14DF7AB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4" y="2558285"/>
            <a:ext cx="4105003" cy="2313016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B0A324-1B4B-030B-D2C3-3ED9ADE30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409" y="4058769"/>
            <a:ext cx="3445091" cy="27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4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Grand écran</PresentationFormat>
  <Paragraphs>334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Arial Rounded MT Bold</vt:lpstr>
      <vt:lpstr>Avenir Book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Barré</dc:creator>
  <cp:lastModifiedBy>philippe marty</cp:lastModifiedBy>
  <cp:revision>77</cp:revision>
  <dcterms:created xsi:type="dcterms:W3CDTF">2023-04-24T08:29:01Z</dcterms:created>
  <dcterms:modified xsi:type="dcterms:W3CDTF">2025-04-09T08:13:39Z</dcterms:modified>
</cp:coreProperties>
</file>